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notesMasterIdLst>
    <p:notesMasterId r:id="rId34"/>
  </p:notesMasterIdLst>
  <p:handoutMasterIdLst>
    <p:handoutMasterId r:id="rId35"/>
  </p:handoutMasterIdLst>
  <p:sldIdLst>
    <p:sldId id="285" r:id="rId2"/>
    <p:sldId id="288" r:id="rId3"/>
    <p:sldId id="271" r:id="rId4"/>
    <p:sldId id="273" r:id="rId5"/>
    <p:sldId id="274" r:id="rId6"/>
    <p:sldId id="276" r:id="rId7"/>
    <p:sldId id="275" r:id="rId8"/>
    <p:sldId id="286" r:id="rId9"/>
    <p:sldId id="280" r:id="rId10"/>
    <p:sldId id="281" r:id="rId11"/>
    <p:sldId id="282" r:id="rId12"/>
    <p:sldId id="283" r:id="rId13"/>
    <p:sldId id="284" r:id="rId14"/>
    <p:sldId id="279" r:id="rId15"/>
    <p:sldId id="277" r:id="rId16"/>
    <p:sldId id="278" r:id="rId17"/>
    <p:sldId id="267" r:id="rId18"/>
    <p:sldId id="268" r:id="rId19"/>
    <p:sldId id="269" r:id="rId20"/>
    <p:sldId id="270" r:id="rId21"/>
    <p:sldId id="262" r:id="rId22"/>
    <p:sldId id="263" r:id="rId23"/>
    <p:sldId id="264" r:id="rId24"/>
    <p:sldId id="265" r:id="rId25"/>
    <p:sldId id="266" r:id="rId26"/>
    <p:sldId id="256" r:id="rId27"/>
    <p:sldId id="257" r:id="rId28"/>
    <p:sldId id="258" r:id="rId29"/>
    <p:sldId id="260" r:id="rId30"/>
    <p:sldId id="261" r:id="rId31"/>
    <p:sldId id="259" r:id="rId32"/>
    <p:sldId id="287"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828" autoAdjust="0"/>
    <p:restoredTop sz="94693" autoAdjust="0"/>
  </p:normalViewPr>
  <p:slideViewPr>
    <p:cSldViewPr>
      <p:cViewPr varScale="1">
        <p:scale>
          <a:sx n="60" d="100"/>
          <a:sy n="60" d="100"/>
        </p:scale>
        <p:origin x="-6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l-GR"/>
          </a:p>
        </p:txBody>
      </p:sp>
      <p:sp>
        <p:nvSpPr>
          <p:cNvPr id="263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l-GR"/>
          </a:p>
        </p:txBody>
      </p:sp>
      <p:sp>
        <p:nvSpPr>
          <p:cNvPr id="263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l-GR"/>
          </a:p>
        </p:txBody>
      </p:sp>
      <p:sp>
        <p:nvSpPr>
          <p:cNvPr id="263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D3B09DD-7AA9-4A40-8CC1-3089E5071323}"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l-GR"/>
          </a:p>
        </p:txBody>
      </p:sp>
      <p:sp>
        <p:nvSpPr>
          <p:cNvPr id="261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l-GR"/>
          </a:p>
        </p:txBody>
      </p:sp>
      <p:sp>
        <p:nvSpPr>
          <p:cNvPr id="34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1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261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l-GR"/>
          </a:p>
        </p:txBody>
      </p:sp>
      <p:sp>
        <p:nvSpPr>
          <p:cNvPr id="261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A28CF1D-11FA-49BB-837A-34ACEAB4D256}"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9423BAC-B242-4CC0-8E93-70CA8649477F}" type="slidenum">
              <a:rPr lang="el-GR"/>
              <a:pPr/>
              <a:t>1</a:t>
            </a:fld>
            <a:endParaRPr lang="el-G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l-G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l-G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l-G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l-G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l-G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l-G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l-G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l-G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l-G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l-G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l-G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l-G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l-G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l-G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l-G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l-G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l-G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l-G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l-G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l-G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l-G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l-G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l-G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l-G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l-G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l-G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l-G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l-G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l-G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l-G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l-G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l-G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l-G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l-G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l-G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l-G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l-G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l-G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l-G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l-G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l-G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l-G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l-G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l-G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l-G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l-G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l-G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l-G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l-G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l-G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l-G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l-G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l-GR"/>
                </a:p>
              </p:txBody>
            </p:sp>
          </p:grpSp>
        </p:grpSp>
      </p:grpSp>
      <p:sp>
        <p:nvSpPr>
          <p:cNvPr id="28576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l-GR"/>
              <a:t>Κάντε κλικ για επεξεργασία του τίτλου</a:t>
            </a:r>
          </a:p>
        </p:txBody>
      </p:sp>
      <p:sp>
        <p:nvSpPr>
          <p:cNvPr id="28576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68" name="Rectangle 68"/>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el-GR"/>
          </a:p>
        </p:txBody>
      </p:sp>
      <p:sp>
        <p:nvSpPr>
          <p:cNvPr id="69" name="Rectangle 69"/>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l-GR"/>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6DCF3F98-FF73-463F-872B-AE36A76E5E94}"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69"/>
          <p:cNvSpPr>
            <a:spLocks noGrp="1" noChangeArrowheads="1"/>
          </p:cNvSpPr>
          <p:nvPr>
            <p:ph type="dt" sz="half" idx="10"/>
          </p:nvPr>
        </p:nvSpPr>
        <p:spPr>
          <a:ln/>
        </p:spPr>
        <p:txBody>
          <a:bodyPr/>
          <a:lstStyle>
            <a:lvl1pPr>
              <a:defRPr/>
            </a:lvl1pPr>
          </a:lstStyle>
          <a:p>
            <a:pPr>
              <a:defRPr/>
            </a:pPr>
            <a:endParaRPr lang="el-GR"/>
          </a:p>
        </p:txBody>
      </p:sp>
      <p:sp>
        <p:nvSpPr>
          <p:cNvPr id="5" name="Rectangle 70"/>
          <p:cNvSpPr>
            <a:spLocks noGrp="1" noChangeArrowheads="1"/>
          </p:cNvSpPr>
          <p:nvPr>
            <p:ph type="ftr" sz="quarter" idx="11"/>
          </p:nvPr>
        </p:nvSpPr>
        <p:spPr>
          <a:ln/>
        </p:spPr>
        <p:txBody>
          <a:bodyPr/>
          <a:lstStyle>
            <a:lvl1pPr>
              <a:defRPr/>
            </a:lvl1pPr>
          </a:lstStyle>
          <a:p>
            <a:pPr>
              <a:defRPr/>
            </a:pPr>
            <a:endParaRPr lang="el-GR"/>
          </a:p>
        </p:txBody>
      </p:sp>
      <p:sp>
        <p:nvSpPr>
          <p:cNvPr id="6" name="Rectangle 71"/>
          <p:cNvSpPr>
            <a:spLocks noGrp="1" noChangeArrowheads="1"/>
          </p:cNvSpPr>
          <p:nvPr>
            <p:ph type="sldNum" sz="quarter" idx="12"/>
          </p:nvPr>
        </p:nvSpPr>
        <p:spPr>
          <a:ln/>
        </p:spPr>
        <p:txBody>
          <a:bodyPr/>
          <a:lstStyle>
            <a:lvl1pPr>
              <a:defRPr/>
            </a:lvl1pPr>
          </a:lstStyle>
          <a:p>
            <a:pPr>
              <a:defRPr/>
            </a:pPr>
            <a:fld id="{02243C2A-B19E-4408-A8D2-21AFF098F53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7813"/>
            <a:ext cx="2057400" cy="584835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7813"/>
            <a:ext cx="6019800" cy="584835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69"/>
          <p:cNvSpPr>
            <a:spLocks noGrp="1" noChangeArrowheads="1"/>
          </p:cNvSpPr>
          <p:nvPr>
            <p:ph type="dt" sz="half" idx="10"/>
          </p:nvPr>
        </p:nvSpPr>
        <p:spPr>
          <a:ln/>
        </p:spPr>
        <p:txBody>
          <a:bodyPr/>
          <a:lstStyle>
            <a:lvl1pPr>
              <a:defRPr/>
            </a:lvl1pPr>
          </a:lstStyle>
          <a:p>
            <a:pPr>
              <a:defRPr/>
            </a:pPr>
            <a:endParaRPr lang="el-GR"/>
          </a:p>
        </p:txBody>
      </p:sp>
      <p:sp>
        <p:nvSpPr>
          <p:cNvPr id="5" name="Rectangle 70"/>
          <p:cNvSpPr>
            <a:spLocks noGrp="1" noChangeArrowheads="1"/>
          </p:cNvSpPr>
          <p:nvPr>
            <p:ph type="ftr" sz="quarter" idx="11"/>
          </p:nvPr>
        </p:nvSpPr>
        <p:spPr>
          <a:ln/>
        </p:spPr>
        <p:txBody>
          <a:bodyPr/>
          <a:lstStyle>
            <a:lvl1pPr>
              <a:defRPr/>
            </a:lvl1pPr>
          </a:lstStyle>
          <a:p>
            <a:pPr>
              <a:defRPr/>
            </a:pPr>
            <a:endParaRPr lang="el-GR"/>
          </a:p>
        </p:txBody>
      </p:sp>
      <p:sp>
        <p:nvSpPr>
          <p:cNvPr id="6" name="Rectangle 71"/>
          <p:cNvSpPr>
            <a:spLocks noGrp="1" noChangeArrowheads="1"/>
          </p:cNvSpPr>
          <p:nvPr>
            <p:ph type="sldNum" sz="quarter" idx="12"/>
          </p:nvPr>
        </p:nvSpPr>
        <p:spPr>
          <a:ln/>
        </p:spPr>
        <p:txBody>
          <a:bodyPr/>
          <a:lstStyle>
            <a:lvl1pPr>
              <a:defRPr/>
            </a:lvl1pPr>
          </a:lstStyle>
          <a:p>
            <a:pPr>
              <a:defRPr/>
            </a:pPr>
            <a:fld id="{9D5E1F87-5B03-4E68-A14E-55490433AACA}"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69"/>
          <p:cNvSpPr>
            <a:spLocks noGrp="1" noChangeArrowheads="1"/>
          </p:cNvSpPr>
          <p:nvPr>
            <p:ph type="dt" sz="half" idx="10"/>
          </p:nvPr>
        </p:nvSpPr>
        <p:spPr>
          <a:ln/>
        </p:spPr>
        <p:txBody>
          <a:bodyPr/>
          <a:lstStyle>
            <a:lvl1pPr>
              <a:defRPr/>
            </a:lvl1pPr>
          </a:lstStyle>
          <a:p>
            <a:pPr>
              <a:defRPr/>
            </a:pPr>
            <a:endParaRPr lang="el-GR"/>
          </a:p>
        </p:txBody>
      </p:sp>
      <p:sp>
        <p:nvSpPr>
          <p:cNvPr id="5" name="Rectangle 70"/>
          <p:cNvSpPr>
            <a:spLocks noGrp="1" noChangeArrowheads="1"/>
          </p:cNvSpPr>
          <p:nvPr>
            <p:ph type="ftr" sz="quarter" idx="11"/>
          </p:nvPr>
        </p:nvSpPr>
        <p:spPr>
          <a:ln/>
        </p:spPr>
        <p:txBody>
          <a:bodyPr/>
          <a:lstStyle>
            <a:lvl1pPr>
              <a:defRPr/>
            </a:lvl1pPr>
          </a:lstStyle>
          <a:p>
            <a:pPr>
              <a:defRPr/>
            </a:pPr>
            <a:endParaRPr lang="el-GR"/>
          </a:p>
        </p:txBody>
      </p:sp>
      <p:sp>
        <p:nvSpPr>
          <p:cNvPr id="6" name="Rectangle 71"/>
          <p:cNvSpPr>
            <a:spLocks noGrp="1" noChangeArrowheads="1"/>
          </p:cNvSpPr>
          <p:nvPr>
            <p:ph type="sldNum" sz="quarter" idx="12"/>
          </p:nvPr>
        </p:nvSpPr>
        <p:spPr>
          <a:ln/>
        </p:spPr>
        <p:txBody>
          <a:bodyPr/>
          <a:lstStyle>
            <a:lvl1pPr>
              <a:defRPr/>
            </a:lvl1pPr>
          </a:lstStyle>
          <a:p>
            <a:pPr>
              <a:defRPr/>
            </a:pPr>
            <a:fld id="{57894C93-7B4C-4FEC-B479-6A98BD04D84B}"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69"/>
          <p:cNvSpPr>
            <a:spLocks noGrp="1" noChangeArrowheads="1"/>
          </p:cNvSpPr>
          <p:nvPr>
            <p:ph type="dt" sz="half" idx="10"/>
          </p:nvPr>
        </p:nvSpPr>
        <p:spPr>
          <a:ln/>
        </p:spPr>
        <p:txBody>
          <a:bodyPr/>
          <a:lstStyle>
            <a:lvl1pPr>
              <a:defRPr/>
            </a:lvl1pPr>
          </a:lstStyle>
          <a:p>
            <a:pPr>
              <a:defRPr/>
            </a:pPr>
            <a:endParaRPr lang="el-GR"/>
          </a:p>
        </p:txBody>
      </p:sp>
      <p:sp>
        <p:nvSpPr>
          <p:cNvPr id="5" name="Rectangle 70"/>
          <p:cNvSpPr>
            <a:spLocks noGrp="1" noChangeArrowheads="1"/>
          </p:cNvSpPr>
          <p:nvPr>
            <p:ph type="ftr" sz="quarter" idx="11"/>
          </p:nvPr>
        </p:nvSpPr>
        <p:spPr>
          <a:ln/>
        </p:spPr>
        <p:txBody>
          <a:bodyPr/>
          <a:lstStyle>
            <a:lvl1pPr>
              <a:defRPr/>
            </a:lvl1pPr>
          </a:lstStyle>
          <a:p>
            <a:pPr>
              <a:defRPr/>
            </a:pPr>
            <a:endParaRPr lang="el-GR"/>
          </a:p>
        </p:txBody>
      </p:sp>
      <p:sp>
        <p:nvSpPr>
          <p:cNvPr id="6" name="Rectangle 71"/>
          <p:cNvSpPr>
            <a:spLocks noGrp="1" noChangeArrowheads="1"/>
          </p:cNvSpPr>
          <p:nvPr>
            <p:ph type="sldNum" sz="quarter" idx="12"/>
          </p:nvPr>
        </p:nvSpPr>
        <p:spPr>
          <a:ln/>
        </p:spPr>
        <p:txBody>
          <a:bodyPr/>
          <a:lstStyle>
            <a:lvl1pPr>
              <a:defRPr/>
            </a:lvl1pPr>
          </a:lstStyle>
          <a:p>
            <a:pPr>
              <a:defRPr/>
            </a:pPr>
            <a:fld id="{ED3B649F-7D66-40FE-AE24-A43C892CB8F4}"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69"/>
          <p:cNvSpPr>
            <a:spLocks noGrp="1" noChangeArrowheads="1"/>
          </p:cNvSpPr>
          <p:nvPr>
            <p:ph type="dt" sz="half" idx="10"/>
          </p:nvPr>
        </p:nvSpPr>
        <p:spPr>
          <a:ln/>
        </p:spPr>
        <p:txBody>
          <a:bodyPr/>
          <a:lstStyle>
            <a:lvl1pPr>
              <a:defRPr/>
            </a:lvl1pPr>
          </a:lstStyle>
          <a:p>
            <a:pPr>
              <a:defRPr/>
            </a:pPr>
            <a:endParaRPr lang="el-GR"/>
          </a:p>
        </p:txBody>
      </p:sp>
      <p:sp>
        <p:nvSpPr>
          <p:cNvPr id="6" name="Rectangle 70"/>
          <p:cNvSpPr>
            <a:spLocks noGrp="1" noChangeArrowheads="1"/>
          </p:cNvSpPr>
          <p:nvPr>
            <p:ph type="ftr" sz="quarter" idx="11"/>
          </p:nvPr>
        </p:nvSpPr>
        <p:spPr>
          <a:ln/>
        </p:spPr>
        <p:txBody>
          <a:bodyPr/>
          <a:lstStyle>
            <a:lvl1pPr>
              <a:defRPr/>
            </a:lvl1pPr>
          </a:lstStyle>
          <a:p>
            <a:pPr>
              <a:defRPr/>
            </a:pPr>
            <a:endParaRPr lang="el-GR"/>
          </a:p>
        </p:txBody>
      </p:sp>
      <p:sp>
        <p:nvSpPr>
          <p:cNvPr id="7" name="Rectangle 71"/>
          <p:cNvSpPr>
            <a:spLocks noGrp="1" noChangeArrowheads="1"/>
          </p:cNvSpPr>
          <p:nvPr>
            <p:ph type="sldNum" sz="quarter" idx="12"/>
          </p:nvPr>
        </p:nvSpPr>
        <p:spPr>
          <a:ln/>
        </p:spPr>
        <p:txBody>
          <a:bodyPr/>
          <a:lstStyle>
            <a:lvl1pPr>
              <a:defRPr/>
            </a:lvl1pPr>
          </a:lstStyle>
          <a:p>
            <a:pPr>
              <a:defRPr/>
            </a:pPr>
            <a:fld id="{4C9A2ADE-F708-400F-A127-86B03612B58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69"/>
          <p:cNvSpPr>
            <a:spLocks noGrp="1" noChangeArrowheads="1"/>
          </p:cNvSpPr>
          <p:nvPr>
            <p:ph type="dt" sz="half" idx="10"/>
          </p:nvPr>
        </p:nvSpPr>
        <p:spPr>
          <a:ln/>
        </p:spPr>
        <p:txBody>
          <a:bodyPr/>
          <a:lstStyle>
            <a:lvl1pPr>
              <a:defRPr/>
            </a:lvl1pPr>
          </a:lstStyle>
          <a:p>
            <a:pPr>
              <a:defRPr/>
            </a:pPr>
            <a:endParaRPr lang="el-GR"/>
          </a:p>
        </p:txBody>
      </p:sp>
      <p:sp>
        <p:nvSpPr>
          <p:cNvPr id="8" name="Rectangle 70"/>
          <p:cNvSpPr>
            <a:spLocks noGrp="1" noChangeArrowheads="1"/>
          </p:cNvSpPr>
          <p:nvPr>
            <p:ph type="ftr" sz="quarter" idx="11"/>
          </p:nvPr>
        </p:nvSpPr>
        <p:spPr>
          <a:ln/>
        </p:spPr>
        <p:txBody>
          <a:bodyPr/>
          <a:lstStyle>
            <a:lvl1pPr>
              <a:defRPr/>
            </a:lvl1pPr>
          </a:lstStyle>
          <a:p>
            <a:pPr>
              <a:defRPr/>
            </a:pPr>
            <a:endParaRPr lang="el-GR"/>
          </a:p>
        </p:txBody>
      </p:sp>
      <p:sp>
        <p:nvSpPr>
          <p:cNvPr id="9" name="Rectangle 71"/>
          <p:cNvSpPr>
            <a:spLocks noGrp="1" noChangeArrowheads="1"/>
          </p:cNvSpPr>
          <p:nvPr>
            <p:ph type="sldNum" sz="quarter" idx="12"/>
          </p:nvPr>
        </p:nvSpPr>
        <p:spPr>
          <a:ln/>
        </p:spPr>
        <p:txBody>
          <a:bodyPr/>
          <a:lstStyle>
            <a:lvl1pPr>
              <a:defRPr/>
            </a:lvl1pPr>
          </a:lstStyle>
          <a:p>
            <a:pPr>
              <a:defRPr/>
            </a:pPr>
            <a:fld id="{60C20A29-31E4-40DC-85CF-857D975E6DA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69"/>
          <p:cNvSpPr>
            <a:spLocks noGrp="1" noChangeArrowheads="1"/>
          </p:cNvSpPr>
          <p:nvPr>
            <p:ph type="dt" sz="half" idx="10"/>
          </p:nvPr>
        </p:nvSpPr>
        <p:spPr>
          <a:ln/>
        </p:spPr>
        <p:txBody>
          <a:bodyPr/>
          <a:lstStyle>
            <a:lvl1pPr>
              <a:defRPr/>
            </a:lvl1pPr>
          </a:lstStyle>
          <a:p>
            <a:pPr>
              <a:defRPr/>
            </a:pPr>
            <a:endParaRPr lang="el-GR"/>
          </a:p>
        </p:txBody>
      </p:sp>
      <p:sp>
        <p:nvSpPr>
          <p:cNvPr id="4" name="Rectangle 70"/>
          <p:cNvSpPr>
            <a:spLocks noGrp="1" noChangeArrowheads="1"/>
          </p:cNvSpPr>
          <p:nvPr>
            <p:ph type="ftr" sz="quarter" idx="11"/>
          </p:nvPr>
        </p:nvSpPr>
        <p:spPr>
          <a:ln/>
        </p:spPr>
        <p:txBody>
          <a:bodyPr/>
          <a:lstStyle>
            <a:lvl1pPr>
              <a:defRPr/>
            </a:lvl1pPr>
          </a:lstStyle>
          <a:p>
            <a:pPr>
              <a:defRPr/>
            </a:pPr>
            <a:endParaRPr lang="el-GR"/>
          </a:p>
        </p:txBody>
      </p:sp>
      <p:sp>
        <p:nvSpPr>
          <p:cNvPr id="5" name="Rectangle 71"/>
          <p:cNvSpPr>
            <a:spLocks noGrp="1" noChangeArrowheads="1"/>
          </p:cNvSpPr>
          <p:nvPr>
            <p:ph type="sldNum" sz="quarter" idx="12"/>
          </p:nvPr>
        </p:nvSpPr>
        <p:spPr>
          <a:ln/>
        </p:spPr>
        <p:txBody>
          <a:bodyPr/>
          <a:lstStyle>
            <a:lvl1pPr>
              <a:defRPr/>
            </a:lvl1pPr>
          </a:lstStyle>
          <a:p>
            <a:pPr>
              <a:defRPr/>
            </a:pPr>
            <a:fld id="{44E6248A-3199-4425-B10F-9E5C8A1B5344}"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l-GR"/>
          </a:p>
        </p:txBody>
      </p:sp>
      <p:sp>
        <p:nvSpPr>
          <p:cNvPr id="3" name="Rectangle 70"/>
          <p:cNvSpPr>
            <a:spLocks noGrp="1" noChangeArrowheads="1"/>
          </p:cNvSpPr>
          <p:nvPr>
            <p:ph type="ftr" sz="quarter" idx="11"/>
          </p:nvPr>
        </p:nvSpPr>
        <p:spPr>
          <a:ln/>
        </p:spPr>
        <p:txBody>
          <a:bodyPr/>
          <a:lstStyle>
            <a:lvl1pPr>
              <a:defRPr/>
            </a:lvl1pPr>
          </a:lstStyle>
          <a:p>
            <a:pPr>
              <a:defRPr/>
            </a:pPr>
            <a:endParaRPr lang="el-GR"/>
          </a:p>
        </p:txBody>
      </p:sp>
      <p:sp>
        <p:nvSpPr>
          <p:cNvPr id="4" name="Rectangle 71"/>
          <p:cNvSpPr>
            <a:spLocks noGrp="1" noChangeArrowheads="1"/>
          </p:cNvSpPr>
          <p:nvPr>
            <p:ph type="sldNum" sz="quarter" idx="12"/>
          </p:nvPr>
        </p:nvSpPr>
        <p:spPr>
          <a:ln/>
        </p:spPr>
        <p:txBody>
          <a:bodyPr/>
          <a:lstStyle>
            <a:lvl1pPr>
              <a:defRPr/>
            </a:lvl1pPr>
          </a:lstStyle>
          <a:p>
            <a:pPr>
              <a:defRPr/>
            </a:pPr>
            <a:fld id="{5CAD0000-9B9A-48E1-8C5B-FD9FE1C05A77}"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69"/>
          <p:cNvSpPr>
            <a:spLocks noGrp="1" noChangeArrowheads="1"/>
          </p:cNvSpPr>
          <p:nvPr>
            <p:ph type="dt" sz="half" idx="10"/>
          </p:nvPr>
        </p:nvSpPr>
        <p:spPr>
          <a:ln/>
        </p:spPr>
        <p:txBody>
          <a:bodyPr/>
          <a:lstStyle>
            <a:lvl1pPr>
              <a:defRPr/>
            </a:lvl1pPr>
          </a:lstStyle>
          <a:p>
            <a:pPr>
              <a:defRPr/>
            </a:pPr>
            <a:endParaRPr lang="el-GR"/>
          </a:p>
        </p:txBody>
      </p:sp>
      <p:sp>
        <p:nvSpPr>
          <p:cNvPr id="6" name="Rectangle 70"/>
          <p:cNvSpPr>
            <a:spLocks noGrp="1" noChangeArrowheads="1"/>
          </p:cNvSpPr>
          <p:nvPr>
            <p:ph type="ftr" sz="quarter" idx="11"/>
          </p:nvPr>
        </p:nvSpPr>
        <p:spPr>
          <a:ln/>
        </p:spPr>
        <p:txBody>
          <a:bodyPr/>
          <a:lstStyle>
            <a:lvl1pPr>
              <a:defRPr/>
            </a:lvl1pPr>
          </a:lstStyle>
          <a:p>
            <a:pPr>
              <a:defRPr/>
            </a:pPr>
            <a:endParaRPr lang="el-GR"/>
          </a:p>
        </p:txBody>
      </p:sp>
      <p:sp>
        <p:nvSpPr>
          <p:cNvPr id="7" name="Rectangle 71"/>
          <p:cNvSpPr>
            <a:spLocks noGrp="1" noChangeArrowheads="1"/>
          </p:cNvSpPr>
          <p:nvPr>
            <p:ph type="sldNum" sz="quarter" idx="12"/>
          </p:nvPr>
        </p:nvSpPr>
        <p:spPr>
          <a:ln/>
        </p:spPr>
        <p:txBody>
          <a:bodyPr/>
          <a:lstStyle>
            <a:lvl1pPr>
              <a:defRPr/>
            </a:lvl1pPr>
          </a:lstStyle>
          <a:p>
            <a:pPr>
              <a:defRPr/>
            </a:pPr>
            <a:fld id="{64A2E21F-197F-43A2-93DB-6FCEA6E94A7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69"/>
          <p:cNvSpPr>
            <a:spLocks noGrp="1" noChangeArrowheads="1"/>
          </p:cNvSpPr>
          <p:nvPr>
            <p:ph type="dt" sz="half" idx="10"/>
          </p:nvPr>
        </p:nvSpPr>
        <p:spPr>
          <a:ln/>
        </p:spPr>
        <p:txBody>
          <a:bodyPr/>
          <a:lstStyle>
            <a:lvl1pPr>
              <a:defRPr/>
            </a:lvl1pPr>
          </a:lstStyle>
          <a:p>
            <a:pPr>
              <a:defRPr/>
            </a:pPr>
            <a:endParaRPr lang="el-GR"/>
          </a:p>
        </p:txBody>
      </p:sp>
      <p:sp>
        <p:nvSpPr>
          <p:cNvPr id="6" name="Rectangle 70"/>
          <p:cNvSpPr>
            <a:spLocks noGrp="1" noChangeArrowheads="1"/>
          </p:cNvSpPr>
          <p:nvPr>
            <p:ph type="ftr" sz="quarter" idx="11"/>
          </p:nvPr>
        </p:nvSpPr>
        <p:spPr>
          <a:ln/>
        </p:spPr>
        <p:txBody>
          <a:bodyPr/>
          <a:lstStyle>
            <a:lvl1pPr>
              <a:defRPr/>
            </a:lvl1pPr>
          </a:lstStyle>
          <a:p>
            <a:pPr>
              <a:defRPr/>
            </a:pPr>
            <a:endParaRPr lang="el-GR"/>
          </a:p>
        </p:txBody>
      </p:sp>
      <p:sp>
        <p:nvSpPr>
          <p:cNvPr id="7" name="Rectangle 71"/>
          <p:cNvSpPr>
            <a:spLocks noGrp="1" noChangeArrowheads="1"/>
          </p:cNvSpPr>
          <p:nvPr>
            <p:ph type="sldNum" sz="quarter" idx="12"/>
          </p:nvPr>
        </p:nvSpPr>
        <p:spPr>
          <a:ln/>
        </p:spPr>
        <p:txBody>
          <a:bodyPr/>
          <a:lstStyle>
            <a:lvl1pPr>
              <a:defRPr/>
            </a:lvl1pPr>
          </a:lstStyle>
          <a:p>
            <a:pPr>
              <a:defRPr/>
            </a:pPr>
            <a:fld id="{49EF444B-6F57-4CDE-B01A-BBD18C1F2CEA}"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l-GR"/>
          </a:p>
        </p:txBody>
      </p:sp>
      <p:grpSp>
        <p:nvGrpSpPr>
          <p:cNvPr id="1027" name="Group 3"/>
          <p:cNvGrpSpPr>
            <a:grpSpLocks/>
          </p:cNvGrpSpPr>
          <p:nvPr/>
        </p:nvGrpSpPr>
        <p:grpSpPr bwMode="auto">
          <a:xfrm>
            <a:off x="3175" y="4267200"/>
            <a:ext cx="9140825" cy="2590800"/>
            <a:chOff x="2" y="2688"/>
            <a:chExt cx="5758" cy="1632"/>
          </a:xfrm>
        </p:grpSpPr>
        <p:sp>
          <p:nvSpPr>
            <p:cNvPr id="28467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l-GR"/>
            </a:p>
          </p:txBody>
        </p:sp>
        <p:grpSp>
          <p:nvGrpSpPr>
            <p:cNvPr id="1034" name="Group 5"/>
            <p:cNvGrpSpPr>
              <a:grpSpLocks/>
            </p:cNvGrpSpPr>
            <p:nvPr userDrawn="1"/>
          </p:nvGrpSpPr>
          <p:grpSpPr bwMode="auto">
            <a:xfrm>
              <a:off x="3528" y="3715"/>
              <a:ext cx="792" cy="521"/>
              <a:chOff x="3527" y="3715"/>
              <a:chExt cx="792" cy="521"/>
            </a:xfrm>
          </p:grpSpPr>
          <p:sp>
            <p:nvSpPr>
              <p:cNvPr id="28467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l-GR"/>
              </a:p>
            </p:txBody>
          </p:sp>
          <p:sp>
            <p:nvSpPr>
              <p:cNvPr id="28467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l-GR"/>
              </a:p>
            </p:txBody>
          </p:sp>
          <p:sp>
            <p:nvSpPr>
              <p:cNvPr id="28468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l-GR"/>
              </a:p>
            </p:txBody>
          </p:sp>
          <p:sp>
            <p:nvSpPr>
              <p:cNvPr id="28468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l-GR"/>
              </a:p>
            </p:txBody>
          </p:sp>
          <p:sp>
            <p:nvSpPr>
              <p:cNvPr id="28468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l-GR"/>
              </a:p>
            </p:txBody>
          </p:sp>
          <p:sp>
            <p:nvSpPr>
              <p:cNvPr id="28468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l-GR"/>
              </a:p>
            </p:txBody>
          </p:sp>
          <p:sp>
            <p:nvSpPr>
              <p:cNvPr id="28468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l-GR"/>
              </a:p>
            </p:txBody>
          </p:sp>
          <p:sp>
            <p:nvSpPr>
              <p:cNvPr id="28468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l-GR"/>
              </a:p>
            </p:txBody>
          </p:sp>
          <p:sp>
            <p:nvSpPr>
              <p:cNvPr id="28468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l-GR"/>
              </a:p>
            </p:txBody>
          </p:sp>
          <p:sp>
            <p:nvSpPr>
              <p:cNvPr id="28468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l-GR"/>
              </a:p>
            </p:txBody>
          </p:sp>
          <p:sp>
            <p:nvSpPr>
              <p:cNvPr id="28468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l-GR"/>
              </a:p>
            </p:txBody>
          </p:sp>
        </p:grpSp>
        <p:grpSp>
          <p:nvGrpSpPr>
            <p:cNvPr id="1035" name="Group 17"/>
            <p:cNvGrpSpPr>
              <a:grpSpLocks/>
            </p:cNvGrpSpPr>
            <p:nvPr userDrawn="1"/>
          </p:nvGrpSpPr>
          <p:grpSpPr bwMode="auto">
            <a:xfrm>
              <a:off x="1776" y="3631"/>
              <a:ext cx="1626" cy="683"/>
              <a:chOff x="1776" y="3631"/>
              <a:chExt cx="1626" cy="683"/>
            </a:xfrm>
          </p:grpSpPr>
          <p:sp>
            <p:nvSpPr>
              <p:cNvPr id="28469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l-GR"/>
              </a:p>
            </p:txBody>
          </p:sp>
          <p:sp>
            <p:nvSpPr>
              <p:cNvPr id="28469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l-GR"/>
              </a:p>
            </p:txBody>
          </p:sp>
          <p:sp>
            <p:nvSpPr>
              <p:cNvPr id="28469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l-GR"/>
              </a:p>
            </p:txBody>
          </p:sp>
          <p:sp>
            <p:nvSpPr>
              <p:cNvPr id="28469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l-GR"/>
              </a:p>
            </p:txBody>
          </p:sp>
          <p:sp>
            <p:nvSpPr>
              <p:cNvPr id="28469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l-GR"/>
              </a:p>
            </p:txBody>
          </p:sp>
          <p:sp>
            <p:nvSpPr>
              <p:cNvPr id="28469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l-GR"/>
              </a:p>
            </p:txBody>
          </p:sp>
          <p:sp>
            <p:nvSpPr>
              <p:cNvPr id="28469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l-GR"/>
              </a:p>
            </p:txBody>
          </p:sp>
          <p:sp>
            <p:nvSpPr>
              <p:cNvPr id="28469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l-GR"/>
              </a:p>
            </p:txBody>
          </p:sp>
          <p:sp>
            <p:nvSpPr>
              <p:cNvPr id="28469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l-GR"/>
              </a:p>
            </p:txBody>
          </p:sp>
          <p:sp>
            <p:nvSpPr>
              <p:cNvPr id="28469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l-GR"/>
              </a:p>
            </p:txBody>
          </p:sp>
          <p:sp>
            <p:nvSpPr>
              <p:cNvPr id="28470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l-GR"/>
              </a:p>
            </p:txBody>
          </p:sp>
          <p:sp>
            <p:nvSpPr>
              <p:cNvPr id="28470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l-GR"/>
              </a:p>
            </p:txBody>
          </p:sp>
          <p:sp>
            <p:nvSpPr>
              <p:cNvPr id="28470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l-GR"/>
              </a:p>
            </p:txBody>
          </p:sp>
          <p:sp>
            <p:nvSpPr>
              <p:cNvPr id="28470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l-GR"/>
              </a:p>
            </p:txBody>
          </p:sp>
          <p:sp>
            <p:nvSpPr>
              <p:cNvPr id="28470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l-GR"/>
              </a:p>
            </p:txBody>
          </p:sp>
          <p:sp>
            <p:nvSpPr>
              <p:cNvPr id="28470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l-GR"/>
              </a:p>
            </p:txBody>
          </p:sp>
          <p:sp>
            <p:nvSpPr>
              <p:cNvPr id="28470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l-GR"/>
              </a:p>
            </p:txBody>
          </p:sp>
          <p:sp>
            <p:nvSpPr>
              <p:cNvPr id="28470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l-GR"/>
              </a:p>
            </p:txBody>
          </p:sp>
        </p:grpSp>
        <p:grpSp>
          <p:nvGrpSpPr>
            <p:cNvPr id="1036" name="Group 36"/>
            <p:cNvGrpSpPr>
              <a:grpSpLocks/>
            </p:cNvGrpSpPr>
            <p:nvPr userDrawn="1"/>
          </p:nvGrpSpPr>
          <p:grpSpPr bwMode="auto">
            <a:xfrm>
              <a:off x="4128" y="3360"/>
              <a:ext cx="1351" cy="821"/>
              <a:chOff x="4128" y="3360"/>
              <a:chExt cx="1351" cy="821"/>
            </a:xfrm>
          </p:grpSpPr>
          <p:sp>
            <p:nvSpPr>
              <p:cNvPr id="28470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l-GR"/>
              </a:p>
            </p:txBody>
          </p:sp>
          <p:sp>
            <p:nvSpPr>
              <p:cNvPr id="28471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l-GR"/>
              </a:p>
            </p:txBody>
          </p:sp>
          <p:sp>
            <p:nvSpPr>
              <p:cNvPr id="28471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l-GR"/>
              </a:p>
            </p:txBody>
          </p:sp>
          <p:sp>
            <p:nvSpPr>
              <p:cNvPr id="28471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l-GR"/>
              </a:p>
            </p:txBody>
          </p:sp>
          <p:sp>
            <p:nvSpPr>
              <p:cNvPr id="28471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l-GR"/>
              </a:p>
            </p:txBody>
          </p:sp>
          <p:sp>
            <p:nvSpPr>
              <p:cNvPr id="28471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l-GR"/>
              </a:p>
            </p:txBody>
          </p:sp>
          <p:sp>
            <p:nvSpPr>
              <p:cNvPr id="28471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l-GR"/>
              </a:p>
            </p:txBody>
          </p:sp>
          <p:sp>
            <p:nvSpPr>
              <p:cNvPr id="28471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l-GR"/>
              </a:p>
            </p:txBody>
          </p:sp>
          <p:sp>
            <p:nvSpPr>
              <p:cNvPr id="28471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l-GR"/>
              </a:p>
            </p:txBody>
          </p:sp>
          <p:sp>
            <p:nvSpPr>
              <p:cNvPr id="28471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l-GR"/>
              </a:p>
            </p:txBody>
          </p:sp>
          <p:sp>
            <p:nvSpPr>
              <p:cNvPr id="28471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l-GR"/>
              </a:p>
            </p:txBody>
          </p:sp>
          <p:sp>
            <p:nvSpPr>
              <p:cNvPr id="28472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l-GR"/>
              </a:p>
            </p:txBody>
          </p:sp>
          <p:sp>
            <p:nvSpPr>
              <p:cNvPr id="28472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l-GR"/>
              </a:p>
            </p:txBody>
          </p:sp>
          <p:sp>
            <p:nvSpPr>
              <p:cNvPr id="28472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l-GR"/>
              </a:p>
            </p:txBody>
          </p:sp>
          <p:sp>
            <p:nvSpPr>
              <p:cNvPr id="28472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l-GR"/>
              </a:p>
            </p:txBody>
          </p:sp>
          <p:sp>
            <p:nvSpPr>
              <p:cNvPr id="28472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l-GR"/>
              </a:p>
            </p:txBody>
          </p:sp>
          <p:sp>
            <p:nvSpPr>
              <p:cNvPr id="28472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l-GR"/>
              </a:p>
            </p:txBody>
          </p:sp>
        </p:grpSp>
        <p:grpSp>
          <p:nvGrpSpPr>
            <p:cNvPr id="1037" name="Group 54"/>
            <p:cNvGrpSpPr>
              <a:grpSpLocks/>
            </p:cNvGrpSpPr>
            <p:nvPr userDrawn="1"/>
          </p:nvGrpSpPr>
          <p:grpSpPr bwMode="auto">
            <a:xfrm>
              <a:off x="5280" y="3024"/>
              <a:ext cx="425" cy="258"/>
              <a:chOff x="5280" y="3024"/>
              <a:chExt cx="425" cy="258"/>
            </a:xfrm>
          </p:grpSpPr>
          <p:sp>
            <p:nvSpPr>
              <p:cNvPr id="28472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sp>
            <p:nvSpPr>
              <p:cNvPr id="28472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sp>
            <p:nvSpPr>
              <p:cNvPr id="28472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sp>
            <p:nvSpPr>
              <p:cNvPr id="28473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sp>
            <p:nvSpPr>
              <p:cNvPr id="28473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l-GR"/>
              </a:p>
            </p:txBody>
          </p:sp>
          <p:sp>
            <p:nvSpPr>
              <p:cNvPr id="28473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l-GR"/>
              </a:p>
            </p:txBody>
          </p:sp>
          <p:sp>
            <p:nvSpPr>
              <p:cNvPr id="28473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l-GR"/>
              </a:p>
            </p:txBody>
          </p:sp>
          <p:grpSp>
            <p:nvGrpSpPr>
              <p:cNvPr id="1045" name="Group 62"/>
              <p:cNvGrpSpPr>
                <a:grpSpLocks/>
              </p:cNvGrpSpPr>
              <p:nvPr/>
            </p:nvGrpSpPr>
            <p:grpSpPr bwMode="auto">
              <a:xfrm>
                <a:off x="5381" y="3085"/>
                <a:ext cx="227" cy="132"/>
                <a:chOff x="5381" y="3085"/>
                <a:chExt cx="227" cy="132"/>
              </a:xfrm>
            </p:grpSpPr>
            <p:sp>
              <p:nvSpPr>
                <p:cNvPr id="28473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l-GR"/>
                </a:p>
              </p:txBody>
            </p:sp>
            <p:sp>
              <p:nvSpPr>
                <p:cNvPr id="28473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l-GR"/>
                </a:p>
              </p:txBody>
            </p:sp>
            <p:sp>
              <p:nvSpPr>
                <p:cNvPr id="28473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l-GR"/>
                </a:p>
              </p:txBody>
            </p:sp>
            <p:sp>
              <p:nvSpPr>
                <p:cNvPr id="28473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l-GR"/>
                </a:p>
              </p:txBody>
            </p:sp>
          </p:grpSp>
        </p:grpSp>
      </p:grpSp>
      <p:sp>
        <p:nvSpPr>
          <p:cNvPr id="28473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smtClean="0"/>
              <a:t>Κάντε κλικ για επεξεργασία του τίτλου</a:t>
            </a:r>
          </a:p>
        </p:txBody>
      </p:sp>
      <p:sp>
        <p:nvSpPr>
          <p:cNvPr id="28474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28474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el-GR"/>
          </a:p>
        </p:txBody>
      </p:sp>
      <p:sp>
        <p:nvSpPr>
          <p:cNvPr id="28474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endParaRPr lang="el-GR"/>
          </a:p>
        </p:txBody>
      </p:sp>
      <p:sp>
        <p:nvSpPr>
          <p:cNvPr id="28474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B6288437-C428-4ED0-94B0-6B075E715249}"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867"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ctrTitle"/>
          </p:nvPr>
        </p:nvSpPr>
        <p:spPr/>
        <p:txBody>
          <a:bodyPr/>
          <a:lstStyle/>
          <a:p>
            <a:pPr eaLnBrk="1" hangingPunct="1">
              <a:defRPr/>
            </a:pPr>
            <a:r>
              <a:rPr lang="el-GR" smtClean="0">
                <a:solidFill>
                  <a:schemeClr val="tx1"/>
                </a:solidFill>
              </a:rPr>
              <a:t>ΤΟ ΜΟΙΡΟΛΟΓΙ ΤΗΣ ΦΩΚΙΑΣ</a:t>
            </a:r>
          </a:p>
        </p:txBody>
      </p:sp>
      <p:sp>
        <p:nvSpPr>
          <p:cNvPr id="206851" name="Rectangle 3"/>
          <p:cNvSpPr>
            <a:spLocks noGrp="1" noChangeArrowheads="1"/>
          </p:cNvSpPr>
          <p:nvPr>
            <p:ph type="subTitle" idx="1"/>
          </p:nvPr>
        </p:nvSpPr>
        <p:spPr/>
        <p:txBody>
          <a:bodyPr/>
          <a:lstStyle/>
          <a:p>
            <a:pPr eaLnBrk="1" hangingPunct="1">
              <a:defRPr/>
            </a:pPr>
            <a:r>
              <a:rPr lang="el-GR" smtClean="0"/>
              <a:t>ΑΛΕΞΑΝΔΡΟΣ ΠΑΠΑΔΙΑΜΑΝΤΗΣ</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6850"/>
                                        </p:tgtEl>
                                        <p:attrNameLst>
                                          <p:attrName>style.visibility</p:attrName>
                                        </p:attrNameLst>
                                      </p:cBhvr>
                                      <p:to>
                                        <p:strVal val="visible"/>
                                      </p:to>
                                    </p:set>
                                    <p:anim calcmode="lin" valueType="num">
                                      <p:cBhvr additive="base">
                                        <p:cTn id="7" dur="1000" fill="hold"/>
                                        <p:tgtEl>
                                          <p:spTgt spid="206850"/>
                                        </p:tgtEl>
                                        <p:attrNameLst>
                                          <p:attrName>ppt_x</p:attrName>
                                        </p:attrNameLst>
                                      </p:cBhvr>
                                      <p:tavLst>
                                        <p:tav tm="0">
                                          <p:val>
                                            <p:strVal val="#ppt_x"/>
                                          </p:val>
                                        </p:tav>
                                        <p:tav tm="100000">
                                          <p:val>
                                            <p:strVal val="#ppt_x"/>
                                          </p:val>
                                        </p:tav>
                                      </p:tavLst>
                                    </p:anim>
                                    <p:anim calcmode="lin" valueType="num">
                                      <p:cBhvr additive="base">
                                        <p:cTn id="8" dur="1000" fill="hold"/>
                                        <p:tgtEl>
                                          <p:spTgt spid="2068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851">
                                            <p:txEl>
                                              <p:pRg st="0" end="0"/>
                                            </p:txEl>
                                          </p:spTgt>
                                        </p:tgtEl>
                                        <p:attrNameLst>
                                          <p:attrName>style.visibility</p:attrName>
                                        </p:attrNameLst>
                                      </p:cBhvr>
                                      <p:to>
                                        <p:strVal val="visible"/>
                                      </p:to>
                                    </p:set>
                                    <p:anim calcmode="lin" valueType="num">
                                      <p:cBhvr additive="base">
                                        <p:cTn id="13" dur="1000" fill="hold"/>
                                        <p:tgtEl>
                                          <p:spTgt spid="206851">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068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p:bldP spid="2068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5" name="Rectangle 3"/>
          <p:cNvSpPr>
            <a:spLocks noGrp="1" noChangeArrowheads="1"/>
          </p:cNvSpPr>
          <p:nvPr>
            <p:ph type="body" idx="1"/>
          </p:nvPr>
        </p:nvSpPr>
        <p:spPr>
          <a:xfrm>
            <a:off x="457200" y="685800"/>
            <a:ext cx="8229600" cy="4876800"/>
          </a:xfrm>
        </p:spPr>
        <p:txBody>
          <a:bodyPr/>
          <a:lstStyle/>
          <a:p>
            <a:pPr eaLnBrk="1" hangingPunct="1">
              <a:defRPr/>
            </a:pPr>
            <a:r>
              <a:rPr lang="el-GR" smtClean="0"/>
              <a:t>Είναι η ελληνική εκδοχή του ρεαλισμού και ως ένα σημείο του νατουραλισμού. </a:t>
            </a:r>
          </a:p>
          <a:p>
            <a:pPr eaLnBrk="1" hangingPunct="1">
              <a:defRPr/>
            </a:pPr>
            <a:r>
              <a:rPr lang="el-GR" smtClean="0"/>
              <a:t>Έχει επηρεαστεί από την επιστήμη της λαογραφίας και από το πνεύμα του θετικισμού.</a:t>
            </a:r>
          </a:p>
          <a:p>
            <a:pPr eaLnBrk="1" hangingPunct="1">
              <a:defRPr/>
            </a:pPr>
            <a:r>
              <a:rPr lang="el-GR" smtClean="0"/>
              <a:t>Κύριοι εκπρόσωποι</a:t>
            </a:r>
            <a:r>
              <a:rPr lang="en-US" smtClean="0"/>
              <a:t>:</a:t>
            </a:r>
            <a:r>
              <a:rPr lang="el-GR" smtClean="0"/>
              <a:t> Γεώργιος Βιζυηνός, Γεώργιος Δροσίνης, Αλέξανδρος Παπαδιαμάντης, Ανδρέας Καρκαβίτσας, Γρηγόριος Ξενόπουλος κ.ά. </a:t>
            </a:r>
          </a:p>
          <a:p>
            <a:pPr eaLnBrk="1" hangingPunct="1">
              <a:buFont typeface="Wingdings" pitchFamily="2" charset="2"/>
              <a:buNone/>
              <a:defRPr/>
            </a:pPr>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blinds(horizontal)">
                                      <p:cBhvr>
                                        <p:cTn id="7" dur="1000"/>
                                        <p:tgtEl>
                                          <p:spTgt spid="202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2755">
                                            <p:txEl>
                                              <p:pRg st="1" end="1"/>
                                            </p:txEl>
                                          </p:spTgt>
                                        </p:tgtEl>
                                        <p:attrNameLst>
                                          <p:attrName>style.visibility</p:attrName>
                                        </p:attrNameLst>
                                      </p:cBhvr>
                                      <p:to>
                                        <p:strVal val="visible"/>
                                      </p:to>
                                    </p:set>
                                    <p:animEffect transition="in" filter="blinds(horizontal)">
                                      <p:cBhvr>
                                        <p:cTn id="12" dur="1000"/>
                                        <p:tgtEl>
                                          <p:spTgt spid="202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2755">
                                            <p:txEl>
                                              <p:pRg st="2" end="2"/>
                                            </p:txEl>
                                          </p:spTgt>
                                        </p:tgtEl>
                                        <p:attrNameLst>
                                          <p:attrName>style.visibility</p:attrName>
                                        </p:attrNameLst>
                                      </p:cBhvr>
                                      <p:to>
                                        <p:strVal val="visible"/>
                                      </p:to>
                                    </p:set>
                                    <p:animEffect transition="in" filter="blinds(horizontal)">
                                      <p:cBhvr>
                                        <p:cTn id="17" dur="1000"/>
                                        <p:tgtEl>
                                          <p:spTgt spid="202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eaLnBrk="1" hangingPunct="1">
              <a:defRPr/>
            </a:pPr>
            <a:r>
              <a:rPr lang="el-GR" sz="4000" smtClean="0"/>
              <a:t>ΗΘΟΓΡΑΦΙΚΑ ΣΤΟΙΧΕΙΑ ΤΟΥ ΔΙΗΓΗΜΑΤΟΣ</a:t>
            </a:r>
          </a:p>
        </p:txBody>
      </p:sp>
      <p:sp>
        <p:nvSpPr>
          <p:cNvPr id="203779" name="Rectangle 3"/>
          <p:cNvSpPr>
            <a:spLocks noGrp="1" noChangeArrowheads="1"/>
          </p:cNvSpPr>
          <p:nvPr>
            <p:ph type="body" idx="1"/>
          </p:nvPr>
        </p:nvSpPr>
        <p:spPr/>
        <p:txBody>
          <a:bodyPr/>
          <a:lstStyle/>
          <a:p>
            <a:pPr eaLnBrk="1" hangingPunct="1">
              <a:defRPr/>
            </a:pPr>
            <a:r>
              <a:rPr lang="el-GR" sz="2800" smtClean="0"/>
              <a:t>Στο απόσπασμα «</a:t>
            </a:r>
            <a:r>
              <a:rPr lang="el-GR" sz="2800" i="1" smtClean="0"/>
              <a:t>Κατέβαινε το βράδυ… ήρεμα εις τα κύματα</a:t>
            </a:r>
            <a:r>
              <a:rPr lang="el-GR" sz="2800" smtClean="0"/>
              <a:t>» υπάρχει το </a:t>
            </a:r>
            <a:r>
              <a:rPr lang="el-GR" sz="2800" b="1" u="sng" smtClean="0"/>
              <a:t>ηθογραφικό στοιχείο της συνήθειας</a:t>
            </a:r>
            <a:r>
              <a:rPr lang="el-GR" sz="2800" smtClean="0"/>
              <a:t> που είχε η γριά Λούκαινα να πηγαίνει στο γιαλό για να πλύνει τα ρούχα και μετά να πηγαίνει στην βρύση για να τα ξεπλύνει.</a:t>
            </a:r>
          </a:p>
          <a:p>
            <a:pPr eaLnBrk="1" hangingPunct="1">
              <a:defRPr/>
            </a:pPr>
            <a:r>
              <a:rPr lang="el-GR" sz="2800" smtClean="0"/>
              <a:t>Στο απόσπασμα «</a:t>
            </a:r>
            <a:r>
              <a:rPr lang="el-GR" sz="2800" i="1" smtClean="0"/>
              <a:t>Ενθυμείτο τα πέντε παιδιά της…ο χάρος ο αχόρταγος</a:t>
            </a:r>
            <a:r>
              <a:rPr lang="el-GR" sz="2800" smtClean="0"/>
              <a:t>» υπάρχει το στοιχείο της συνήθειας που είχε η γριά Λούκαινα να θυμάται τα παιδιά της κάθε φορά που περνούσε δίπλα από το νεκροταφείο</a:t>
            </a:r>
            <a:r>
              <a:rPr lang="en-US" sz="2800" smtClean="0"/>
              <a:t>, </a:t>
            </a:r>
            <a:r>
              <a:rPr lang="el-GR" sz="2800" smtClean="0"/>
              <a:t>όπου ήταν θαμμένα.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3778"/>
                                        </p:tgtEl>
                                        <p:attrNameLst>
                                          <p:attrName>style.visibility</p:attrName>
                                        </p:attrNameLst>
                                      </p:cBhvr>
                                      <p:to>
                                        <p:strVal val="visible"/>
                                      </p:to>
                                    </p:set>
                                    <p:animEffect transition="in" filter="blinds(horizontal)">
                                      <p:cBhvr>
                                        <p:cTn id="7" dur="1000"/>
                                        <p:tgtEl>
                                          <p:spTgt spid="20377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3779">
                                            <p:txEl>
                                              <p:pRg st="0" end="0"/>
                                            </p:txEl>
                                          </p:spTgt>
                                        </p:tgtEl>
                                        <p:attrNameLst>
                                          <p:attrName>style.visibility</p:attrName>
                                        </p:attrNameLst>
                                      </p:cBhvr>
                                      <p:to>
                                        <p:strVal val="visible"/>
                                      </p:to>
                                    </p:set>
                                    <p:animEffect transition="in" filter="blinds(horizontal)">
                                      <p:cBhvr>
                                        <p:cTn id="12" dur="1000"/>
                                        <p:tgtEl>
                                          <p:spTgt spid="2037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3779">
                                            <p:txEl>
                                              <p:pRg st="1" end="1"/>
                                            </p:txEl>
                                          </p:spTgt>
                                        </p:tgtEl>
                                        <p:attrNameLst>
                                          <p:attrName>style.visibility</p:attrName>
                                        </p:attrNameLst>
                                      </p:cBhvr>
                                      <p:to>
                                        <p:strVal val="visible"/>
                                      </p:to>
                                    </p:set>
                                    <p:animEffect transition="in" filter="blinds(horizontal)">
                                      <p:cBhvr>
                                        <p:cTn id="17" dur="1000"/>
                                        <p:tgtEl>
                                          <p:spTgt spid="203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a:xfrm>
            <a:off x="457200" y="457200"/>
            <a:ext cx="8229600" cy="5943600"/>
          </a:xfrm>
        </p:spPr>
        <p:txBody>
          <a:bodyPr/>
          <a:lstStyle/>
          <a:p>
            <a:pPr eaLnBrk="1" hangingPunct="1">
              <a:lnSpc>
                <a:spcPct val="80000"/>
              </a:lnSpc>
              <a:defRPr/>
            </a:pPr>
            <a:r>
              <a:rPr lang="el-GR" sz="2800" smtClean="0"/>
              <a:t>Στην φράση «</a:t>
            </a:r>
            <a:r>
              <a:rPr lang="el-GR" sz="2800" i="1" smtClean="0"/>
              <a:t>εν πένθιμον βαθύ μοιρολόγι</a:t>
            </a:r>
            <a:r>
              <a:rPr lang="el-GR" sz="2800" smtClean="0"/>
              <a:t>» υπάρχει το </a:t>
            </a:r>
            <a:r>
              <a:rPr lang="el-GR" sz="2800" b="1" u="sng" smtClean="0"/>
              <a:t>ηθογραφικό στοιχείο του εθίμου</a:t>
            </a:r>
            <a:r>
              <a:rPr lang="el-GR" sz="2800" smtClean="0"/>
              <a:t>. Όταν πέθαινε κάποιος, υπήρχε το έθιμο να μοιρολογούν, να θρηνούν τον νεκρό, πριν από την ταφή του.</a:t>
            </a:r>
          </a:p>
          <a:p>
            <a:pPr eaLnBrk="1" hangingPunct="1">
              <a:lnSpc>
                <a:spcPct val="80000"/>
              </a:lnSpc>
              <a:defRPr/>
            </a:pPr>
            <a:r>
              <a:rPr lang="el-GR" sz="2800" smtClean="0"/>
              <a:t>Για την Λούκαινα, το χαρακτηρίζουμε και ως </a:t>
            </a:r>
            <a:r>
              <a:rPr lang="el-GR" sz="2800" b="1" u="sng" smtClean="0"/>
              <a:t>ηθογραφικό στοιχείο του χαρακτήρα της</a:t>
            </a:r>
            <a:r>
              <a:rPr lang="en-US" sz="2800" b="1" u="sng" smtClean="0"/>
              <a:t>:</a:t>
            </a:r>
            <a:r>
              <a:rPr lang="el-GR" sz="2800" smtClean="0"/>
              <a:t> το μοιρολόγι της δεν σταματά ποτέ, ακόμη και μετά την ταφή των αγαπημένων της. Ο πόνος της για τον άδικο, ξαφνικό χαμό τους είναι παντοτινός.</a:t>
            </a:r>
          </a:p>
          <a:p>
            <a:pPr eaLnBrk="1" hangingPunct="1">
              <a:lnSpc>
                <a:spcPct val="80000"/>
              </a:lnSpc>
              <a:defRPr/>
            </a:pPr>
            <a:r>
              <a:rPr lang="el-GR" sz="2800" smtClean="0"/>
              <a:t>Στο απόσπασμα «</a:t>
            </a:r>
            <a:r>
              <a:rPr lang="el-GR" sz="2800" i="1" smtClean="0"/>
              <a:t>είχε καθίσει νεαρός βοσκός…ποιμενικόν άσμα</a:t>
            </a:r>
            <a:r>
              <a:rPr lang="el-GR" sz="2800" smtClean="0"/>
              <a:t>» υπάρχει ξανά το στοιχείο της συνήθειας που είχε ο βοσκός να παίζει με τον αυλό του κάθε φορά που επέστρεφε με το κοπάδι του από τους αγρούς.  </a:t>
            </a:r>
          </a:p>
          <a:p>
            <a:pPr eaLnBrk="1" hangingPunct="1">
              <a:lnSpc>
                <a:spcPct val="80000"/>
              </a:lnSpc>
              <a:defRPr/>
            </a:pPr>
            <a:endParaRPr lang="el-GR"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blinds(horizontal)">
                                      <p:cBhvr>
                                        <p:cTn id="7" dur="1000"/>
                                        <p:tgtEl>
                                          <p:spTgt spid="204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03">
                                            <p:txEl>
                                              <p:pRg st="1" end="1"/>
                                            </p:txEl>
                                          </p:spTgt>
                                        </p:tgtEl>
                                        <p:attrNameLst>
                                          <p:attrName>style.visibility</p:attrName>
                                        </p:attrNameLst>
                                      </p:cBhvr>
                                      <p:to>
                                        <p:strVal val="visible"/>
                                      </p:to>
                                    </p:set>
                                    <p:animEffect transition="in" filter="blinds(horizontal)">
                                      <p:cBhvr>
                                        <p:cTn id="12" dur="1000"/>
                                        <p:tgtEl>
                                          <p:spTgt spid="204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4803">
                                            <p:txEl>
                                              <p:pRg st="2" end="2"/>
                                            </p:txEl>
                                          </p:spTgt>
                                        </p:tgtEl>
                                        <p:attrNameLst>
                                          <p:attrName>style.visibility</p:attrName>
                                        </p:attrNameLst>
                                      </p:cBhvr>
                                      <p:to>
                                        <p:strVal val="visible"/>
                                      </p:to>
                                    </p:set>
                                    <p:animEffect transition="in" filter="blinds(horizontal)">
                                      <p:cBhvr>
                                        <p:cTn id="17" dur="1000"/>
                                        <p:tgtEl>
                                          <p:spTgt spid="204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7" name="Rectangle 3"/>
          <p:cNvSpPr>
            <a:spLocks noGrp="1" noChangeArrowheads="1"/>
          </p:cNvSpPr>
          <p:nvPr>
            <p:ph type="body" idx="1"/>
          </p:nvPr>
        </p:nvSpPr>
        <p:spPr>
          <a:xfrm>
            <a:off x="457200" y="533400"/>
            <a:ext cx="8229600" cy="6019800"/>
          </a:xfrm>
        </p:spPr>
        <p:txBody>
          <a:bodyPr/>
          <a:lstStyle/>
          <a:p>
            <a:pPr eaLnBrk="1" hangingPunct="1">
              <a:defRPr/>
            </a:pPr>
            <a:r>
              <a:rPr lang="el-GR" sz="2800" smtClean="0"/>
              <a:t>Ρεαλιστικό στοιχείο</a:t>
            </a:r>
            <a:r>
              <a:rPr lang="en-US" sz="2800" smtClean="0"/>
              <a:t>:</a:t>
            </a:r>
            <a:r>
              <a:rPr lang="el-GR" sz="2800" smtClean="0"/>
              <a:t> </a:t>
            </a:r>
            <a:r>
              <a:rPr lang="el-GR" sz="2800" b="1" u="sng" smtClean="0"/>
              <a:t>τάση προς την αντικειμενικότητα.</a:t>
            </a:r>
            <a:r>
              <a:rPr lang="el-GR" sz="2800" smtClean="0"/>
              <a:t> Η ιστορία της γριάς Λούκαινας και του θανάτου της εγγονής της καταγράφεται από τον συγγραφέα, όπως ακριβώς συνέβη, χωρίς την παρέμβαση δικών του σκέψεων. Ο αναγνώστης σχηματίζει δική του άποψη.</a:t>
            </a:r>
          </a:p>
          <a:p>
            <a:pPr eaLnBrk="1" hangingPunct="1">
              <a:defRPr/>
            </a:pPr>
            <a:r>
              <a:rPr lang="el-GR" sz="2800" smtClean="0"/>
              <a:t>Νατουραλιστικό στοιχείο</a:t>
            </a:r>
            <a:r>
              <a:rPr lang="en-US" sz="2800" smtClean="0"/>
              <a:t>:</a:t>
            </a:r>
            <a:r>
              <a:rPr lang="el-GR" sz="2800" smtClean="0"/>
              <a:t> </a:t>
            </a:r>
            <a:r>
              <a:rPr lang="el-GR" sz="2800" b="1" u="sng" smtClean="0"/>
              <a:t>επιμονή στην λεπτομερή περιγραφή</a:t>
            </a:r>
            <a:r>
              <a:rPr lang="en-US" sz="2800" b="1" u="sng" smtClean="0"/>
              <a:t>.</a:t>
            </a:r>
            <a:r>
              <a:rPr lang="en-US" sz="2800" smtClean="0"/>
              <a:t> </a:t>
            </a:r>
            <a:r>
              <a:rPr lang="el-GR" sz="2800" smtClean="0"/>
              <a:t>Διαπιστώνουμε τον αναλυτικό τρόπο με τον οποίο περιγράφεται ο πνιγμός της Ακριβούλας, καθώς και την προσπάθεια του συγγραφέα να περιγράψει την πλαγιά, που βρισκόταν το νεκροταφείο.</a:t>
            </a:r>
            <a:r>
              <a:rPr lang="en-US" sz="2800" smtClean="0"/>
              <a:t> </a:t>
            </a:r>
            <a:endParaRPr lang="el-GR" sz="2800" b="1" u="sng"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blinds(horizontal)">
                                      <p:cBhvr>
                                        <p:cTn id="7" dur="1000"/>
                                        <p:tgtEl>
                                          <p:spTgt spid="205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blinds(horizontal)">
                                      <p:cBhvr>
                                        <p:cTn id="12" dur="1000"/>
                                        <p:tgtEl>
                                          <p:spTgt spid="205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defRPr/>
            </a:pPr>
            <a:r>
              <a:rPr lang="el-GR" smtClean="0"/>
              <a:t>ΤΟ ΜΟΙΡΟΛΟΓΙ ΤΗΣ ΦΩΚΙΑΣ</a:t>
            </a:r>
          </a:p>
        </p:txBody>
      </p:sp>
      <p:sp>
        <p:nvSpPr>
          <p:cNvPr id="200707" name="Rectangle 3"/>
          <p:cNvSpPr>
            <a:spLocks noGrp="1" noChangeArrowheads="1"/>
          </p:cNvSpPr>
          <p:nvPr>
            <p:ph type="body" idx="1"/>
          </p:nvPr>
        </p:nvSpPr>
        <p:spPr/>
        <p:txBody>
          <a:bodyPr/>
          <a:lstStyle/>
          <a:p>
            <a:pPr eaLnBrk="1" hangingPunct="1">
              <a:defRPr/>
            </a:pPr>
            <a:r>
              <a:rPr lang="el-GR" sz="2800" smtClean="0"/>
              <a:t>Ανήκει στον κύκλο των σκιαθίτικων διηγημάτων του Παπαδιαμάντη</a:t>
            </a:r>
          </a:p>
          <a:p>
            <a:pPr eaLnBrk="1" hangingPunct="1">
              <a:defRPr/>
            </a:pPr>
            <a:r>
              <a:rPr lang="el-GR" sz="2800" smtClean="0"/>
              <a:t>Δημοσιεύτηκε στην εφημερίδα «Πατρίς» το 1908 και ανήκει στην συλλογή «Πασχαλινά Διηγήματα»</a:t>
            </a:r>
          </a:p>
          <a:p>
            <a:pPr eaLnBrk="1" hangingPunct="1">
              <a:defRPr/>
            </a:pPr>
            <a:r>
              <a:rPr lang="el-GR" sz="2800" smtClean="0"/>
              <a:t>Στην καθαρεύουσα με δημοτικισμούς και τοπικούς ιδιωματισμούς της Σκιάθου</a:t>
            </a:r>
          </a:p>
          <a:p>
            <a:pPr eaLnBrk="1" hangingPunct="1">
              <a:defRPr/>
            </a:pPr>
            <a:r>
              <a:rPr lang="el-GR" sz="2800" smtClean="0"/>
              <a:t>Ύφος παραστατικό, δραματικό και λυρικό, με προσωποποιήσεις, μεταφορές και εικόνες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0706"/>
                                        </p:tgtEl>
                                        <p:attrNameLst>
                                          <p:attrName>style.visibility</p:attrName>
                                        </p:attrNameLst>
                                      </p:cBhvr>
                                      <p:to>
                                        <p:strVal val="visible"/>
                                      </p:to>
                                    </p:set>
                                    <p:animEffect transition="in" filter="box(in)">
                                      <p:cBhvr>
                                        <p:cTn id="7" dur="1000"/>
                                        <p:tgtEl>
                                          <p:spTgt spid="20070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0707">
                                            <p:txEl>
                                              <p:pRg st="0" end="0"/>
                                            </p:txEl>
                                          </p:spTgt>
                                        </p:tgtEl>
                                        <p:attrNameLst>
                                          <p:attrName>style.visibility</p:attrName>
                                        </p:attrNameLst>
                                      </p:cBhvr>
                                      <p:to>
                                        <p:strVal val="visible"/>
                                      </p:to>
                                    </p:set>
                                    <p:animEffect transition="in" filter="box(in)">
                                      <p:cBhvr>
                                        <p:cTn id="12" dur="1000"/>
                                        <p:tgtEl>
                                          <p:spTgt spid="2007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00707">
                                            <p:txEl>
                                              <p:pRg st="1" end="1"/>
                                            </p:txEl>
                                          </p:spTgt>
                                        </p:tgtEl>
                                        <p:attrNameLst>
                                          <p:attrName>style.visibility</p:attrName>
                                        </p:attrNameLst>
                                      </p:cBhvr>
                                      <p:to>
                                        <p:strVal val="visible"/>
                                      </p:to>
                                    </p:set>
                                    <p:animEffect transition="in" filter="box(in)">
                                      <p:cBhvr>
                                        <p:cTn id="17" dur="1000"/>
                                        <p:tgtEl>
                                          <p:spTgt spid="2007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00707">
                                            <p:txEl>
                                              <p:pRg st="2" end="2"/>
                                            </p:txEl>
                                          </p:spTgt>
                                        </p:tgtEl>
                                        <p:attrNameLst>
                                          <p:attrName>style.visibility</p:attrName>
                                        </p:attrNameLst>
                                      </p:cBhvr>
                                      <p:to>
                                        <p:strVal val="visible"/>
                                      </p:to>
                                    </p:set>
                                    <p:animEffect transition="in" filter="box(in)">
                                      <p:cBhvr>
                                        <p:cTn id="22" dur="1000"/>
                                        <p:tgtEl>
                                          <p:spTgt spid="2007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00707">
                                            <p:txEl>
                                              <p:pRg st="3" end="3"/>
                                            </p:txEl>
                                          </p:spTgt>
                                        </p:tgtEl>
                                        <p:attrNameLst>
                                          <p:attrName>style.visibility</p:attrName>
                                        </p:attrNameLst>
                                      </p:cBhvr>
                                      <p:to>
                                        <p:strVal val="visible"/>
                                      </p:to>
                                    </p:set>
                                    <p:animEffect transition="in" filter="box(in)">
                                      <p:cBhvr>
                                        <p:cTn id="27" dur="1000"/>
                                        <p:tgtEl>
                                          <p:spTgt spid="200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6" name="Rectangle 4"/>
          <p:cNvSpPr>
            <a:spLocks noGrp="1" noChangeArrowheads="1"/>
          </p:cNvSpPr>
          <p:nvPr>
            <p:ph type="title"/>
          </p:nvPr>
        </p:nvSpPr>
        <p:spPr/>
        <p:txBody>
          <a:bodyPr/>
          <a:lstStyle/>
          <a:p>
            <a:pPr eaLnBrk="1" hangingPunct="1">
              <a:defRPr/>
            </a:pPr>
            <a:r>
              <a:rPr lang="el-GR" sz="4000" smtClean="0"/>
              <a:t>Η ΓΡΙΑ ΛΟΥΚΑΙΝΑ ΣΤΟ ΔΙΗΓΗΜΑ</a:t>
            </a:r>
          </a:p>
        </p:txBody>
      </p:sp>
      <p:sp>
        <p:nvSpPr>
          <p:cNvPr id="197637" name="Rectangle 5"/>
          <p:cNvSpPr>
            <a:spLocks noGrp="1" noChangeArrowheads="1"/>
          </p:cNvSpPr>
          <p:nvPr>
            <p:ph type="body" idx="1"/>
          </p:nvPr>
        </p:nvSpPr>
        <p:spPr>
          <a:xfrm>
            <a:off x="457200" y="1600200"/>
            <a:ext cx="8305800" cy="5029200"/>
          </a:xfrm>
        </p:spPr>
        <p:txBody>
          <a:bodyPr/>
          <a:lstStyle/>
          <a:p>
            <a:pPr eaLnBrk="1" hangingPunct="1">
              <a:lnSpc>
                <a:spcPct val="90000"/>
              </a:lnSpc>
              <a:defRPr/>
            </a:pPr>
            <a:r>
              <a:rPr lang="el-GR" sz="2400" smtClean="0"/>
              <a:t>Είναι μια απλή γυναίκα της Σκιάθου, φτωχή και ηλικιωμένη. Έχει χάσει πέντε από τα παιδιά της, αλλά και τον άντρα της. </a:t>
            </a:r>
          </a:p>
          <a:p>
            <a:pPr eaLnBrk="1" hangingPunct="1">
              <a:lnSpc>
                <a:spcPct val="90000"/>
              </a:lnSpc>
              <a:defRPr/>
            </a:pPr>
            <a:r>
              <a:rPr lang="el-GR" sz="2400" smtClean="0"/>
              <a:t>Τώρα πια ζει κοντά στη μοναδική κόρη που της </a:t>
            </a:r>
          </a:p>
          <a:p>
            <a:pPr eaLnBrk="1" hangingPunct="1">
              <a:lnSpc>
                <a:spcPct val="90000"/>
              </a:lnSpc>
              <a:buFont typeface="Wingdings" pitchFamily="2" charset="2"/>
              <a:buNone/>
              <a:defRPr/>
            </a:pPr>
            <a:r>
              <a:rPr lang="el-GR" sz="2400" smtClean="0"/>
              <a:t>    απέμεινε και την βοηθά στις δουλειές του σπιτιού, ώστε να μην την επιβαρύνει με την παρουσία της. </a:t>
            </a:r>
          </a:p>
          <a:p>
            <a:pPr eaLnBrk="1" hangingPunct="1">
              <a:lnSpc>
                <a:spcPct val="90000"/>
              </a:lnSpc>
              <a:defRPr/>
            </a:pPr>
            <a:r>
              <a:rPr lang="el-GR" sz="2400" smtClean="0"/>
              <a:t>Έχει ακόμη δύο παιδιά, δύο αγόρια, που όμως έχουν ξενιτευτεί, ο ένας στην Αυστραλία και ο άλλος ναυτικός στην Μεσόγειο Θάλασσα.</a:t>
            </a:r>
          </a:p>
          <a:p>
            <a:pPr eaLnBrk="1" hangingPunct="1">
              <a:lnSpc>
                <a:spcPct val="90000"/>
              </a:lnSpc>
              <a:defRPr/>
            </a:pPr>
            <a:r>
              <a:rPr lang="el-GR" sz="2400" smtClean="0"/>
              <a:t>Η θλίψη για τα παιδιά της που πέθαναν, καθώς και γι’ αυτά που έχουν φύγει, ακολουθεί διαρκώς τη γερόντισσα και την ωθεί στο να συνοδεύει τις εργασίες της μ’ ένα πένθιμο μοιρολόγι, θρηνώντας για την κακή της τύχη.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7636"/>
                                        </p:tgtEl>
                                        <p:attrNameLst>
                                          <p:attrName>style.visibility</p:attrName>
                                        </p:attrNameLst>
                                      </p:cBhvr>
                                      <p:to>
                                        <p:strVal val="visible"/>
                                      </p:to>
                                    </p:set>
                                    <p:animEffect transition="in" filter="box(in)">
                                      <p:cBhvr>
                                        <p:cTn id="7" dur="1000"/>
                                        <p:tgtEl>
                                          <p:spTgt spid="19763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97637">
                                            <p:txEl>
                                              <p:pRg st="0" end="0"/>
                                            </p:txEl>
                                          </p:spTgt>
                                        </p:tgtEl>
                                        <p:attrNameLst>
                                          <p:attrName>style.visibility</p:attrName>
                                        </p:attrNameLst>
                                      </p:cBhvr>
                                      <p:to>
                                        <p:strVal val="visible"/>
                                      </p:to>
                                    </p:set>
                                    <p:animEffect transition="in" filter="box(in)">
                                      <p:cBhvr>
                                        <p:cTn id="12" dur="1000"/>
                                        <p:tgtEl>
                                          <p:spTgt spid="19763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7637">
                                            <p:txEl>
                                              <p:pRg st="1" end="1"/>
                                            </p:txEl>
                                          </p:spTgt>
                                        </p:tgtEl>
                                        <p:attrNameLst>
                                          <p:attrName>style.visibility</p:attrName>
                                        </p:attrNameLst>
                                      </p:cBhvr>
                                      <p:to>
                                        <p:strVal val="visible"/>
                                      </p:to>
                                    </p:set>
                                    <p:animEffect transition="in" filter="box(in)">
                                      <p:cBhvr>
                                        <p:cTn id="17" dur="1000"/>
                                        <p:tgtEl>
                                          <p:spTgt spid="197637">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197637">
                                            <p:txEl>
                                              <p:pRg st="2" end="2"/>
                                            </p:txEl>
                                          </p:spTgt>
                                        </p:tgtEl>
                                        <p:attrNameLst>
                                          <p:attrName>style.visibility</p:attrName>
                                        </p:attrNameLst>
                                      </p:cBhvr>
                                      <p:to>
                                        <p:strVal val="visible"/>
                                      </p:to>
                                    </p:set>
                                    <p:animEffect transition="in" filter="box(in)">
                                      <p:cBhvr>
                                        <p:cTn id="20" dur="1000"/>
                                        <p:tgtEl>
                                          <p:spTgt spid="19763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97637">
                                            <p:txEl>
                                              <p:pRg st="3" end="3"/>
                                            </p:txEl>
                                          </p:spTgt>
                                        </p:tgtEl>
                                        <p:attrNameLst>
                                          <p:attrName>style.visibility</p:attrName>
                                        </p:attrNameLst>
                                      </p:cBhvr>
                                      <p:to>
                                        <p:strVal val="visible"/>
                                      </p:to>
                                    </p:set>
                                    <p:animEffect transition="in" filter="box(in)">
                                      <p:cBhvr>
                                        <p:cTn id="25" dur="1000"/>
                                        <p:tgtEl>
                                          <p:spTgt spid="19763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197637">
                                            <p:txEl>
                                              <p:pRg st="4" end="4"/>
                                            </p:txEl>
                                          </p:spTgt>
                                        </p:tgtEl>
                                        <p:attrNameLst>
                                          <p:attrName>style.visibility</p:attrName>
                                        </p:attrNameLst>
                                      </p:cBhvr>
                                      <p:to>
                                        <p:strVal val="visible"/>
                                      </p:to>
                                    </p:set>
                                    <p:animEffect transition="in" filter="box(in)">
                                      <p:cBhvr>
                                        <p:cTn id="30" dur="1000"/>
                                        <p:tgtEl>
                                          <p:spTgt spid="1976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3" name="Rectangle 3"/>
          <p:cNvSpPr>
            <a:spLocks noGrp="1" noChangeArrowheads="1"/>
          </p:cNvSpPr>
          <p:nvPr>
            <p:ph type="body" idx="1"/>
          </p:nvPr>
        </p:nvSpPr>
        <p:spPr>
          <a:xfrm>
            <a:off x="457200" y="381000"/>
            <a:ext cx="8458200" cy="6019800"/>
          </a:xfrm>
        </p:spPr>
        <p:txBody>
          <a:bodyPr/>
          <a:lstStyle/>
          <a:p>
            <a:pPr eaLnBrk="1" hangingPunct="1">
              <a:lnSpc>
                <a:spcPct val="80000"/>
              </a:lnSpc>
              <a:defRPr/>
            </a:pPr>
            <a:r>
              <a:rPr lang="el-GR" sz="2800" smtClean="0"/>
              <a:t>Η κάθε μέρα γι’ αυτήν είναι θλιβερή, μουντή, γι’αυτό και στο ευχάριστο άκουσμα του αυλού του βοσκού ενοχλείται, θεωρώντας το κακό σημάδι. </a:t>
            </a:r>
          </a:p>
          <a:p>
            <a:pPr eaLnBrk="1" hangingPunct="1">
              <a:lnSpc>
                <a:spcPct val="80000"/>
              </a:lnSpc>
              <a:defRPr/>
            </a:pPr>
            <a:r>
              <a:rPr lang="el-GR" sz="2800" smtClean="0"/>
              <a:t>Είναι τραγικό πρόσωπο, γιατί εκτός από τις παλιές, μια καινούρια συμφορά θα τη βρει. Καθώς μοιρολογά τα προηγούμενα ατυχήματά της, δεν αντιλαμβάνεται τον πνιγμό της εγγονής της. </a:t>
            </a:r>
          </a:p>
          <a:p>
            <a:pPr eaLnBrk="1" hangingPunct="1">
              <a:lnSpc>
                <a:spcPct val="80000"/>
              </a:lnSpc>
              <a:defRPr/>
            </a:pPr>
            <a:r>
              <a:rPr lang="el-GR" sz="2800" smtClean="0"/>
              <a:t>Επίσης, αδιαφορεί λιγάκι γι' αυτά που συμβαίνουν γύρω της, γιατί ακούγοντας το θόρυβο που έκαναν τα νερά απ' το πέσιμο της Ακριβούλας, δε δίνει πολλή σημασία και συνεχίζει το δρόμο της. </a:t>
            </a:r>
          </a:p>
          <a:p>
            <a:pPr eaLnBrk="1" hangingPunct="1">
              <a:lnSpc>
                <a:spcPct val="80000"/>
              </a:lnSpc>
              <a:defRPr/>
            </a:pPr>
            <a:r>
              <a:rPr lang="el-GR" sz="2800" smtClean="0"/>
              <a:t>Συμβολίζει τον άνθρωπο που δέχεται τα χτυπήματα της μοίρας. `Ομως, κάνει υπομονή και γίνεται πιο δυνατή από τις συμφορές. Προσπαθεί να προχωρήσει μπροστά, χωρίς να ξεχνά τους αγαπημένους της.</a:t>
            </a:r>
            <a:r>
              <a:rPr lang="el-GR" sz="2400" smtClean="0"/>
              <a:t> </a:t>
            </a:r>
          </a:p>
          <a:p>
            <a:pPr eaLnBrk="1" hangingPunct="1">
              <a:lnSpc>
                <a:spcPct val="80000"/>
              </a:lnSpc>
              <a:buFont typeface="Wingdings" pitchFamily="2" charset="2"/>
              <a:buNone/>
              <a:defRPr/>
            </a:pPr>
            <a:endParaRPr lang="el-GR"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Effect transition="in" filter="box(in)">
                                      <p:cBhvr>
                                        <p:cTn id="7" dur="1000"/>
                                        <p:tgtEl>
                                          <p:spTgt spid="199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99683">
                                            <p:txEl>
                                              <p:pRg st="1" end="1"/>
                                            </p:txEl>
                                          </p:spTgt>
                                        </p:tgtEl>
                                        <p:attrNameLst>
                                          <p:attrName>style.visibility</p:attrName>
                                        </p:attrNameLst>
                                      </p:cBhvr>
                                      <p:to>
                                        <p:strVal val="visible"/>
                                      </p:to>
                                    </p:set>
                                    <p:animEffect transition="in" filter="box(in)">
                                      <p:cBhvr>
                                        <p:cTn id="12" dur="1000"/>
                                        <p:tgtEl>
                                          <p:spTgt spid="199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9683">
                                            <p:txEl>
                                              <p:pRg st="2" end="2"/>
                                            </p:txEl>
                                          </p:spTgt>
                                        </p:tgtEl>
                                        <p:attrNameLst>
                                          <p:attrName>style.visibility</p:attrName>
                                        </p:attrNameLst>
                                      </p:cBhvr>
                                      <p:to>
                                        <p:strVal val="visible"/>
                                      </p:to>
                                    </p:set>
                                    <p:animEffect transition="in" filter="box(in)">
                                      <p:cBhvr>
                                        <p:cTn id="17" dur="1000"/>
                                        <p:tgtEl>
                                          <p:spTgt spid="199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99683">
                                            <p:txEl>
                                              <p:pRg st="3" end="3"/>
                                            </p:txEl>
                                          </p:spTgt>
                                        </p:tgtEl>
                                        <p:attrNameLst>
                                          <p:attrName>style.visibility</p:attrName>
                                        </p:attrNameLst>
                                      </p:cBhvr>
                                      <p:to>
                                        <p:strVal val="visible"/>
                                      </p:to>
                                    </p:set>
                                    <p:animEffect transition="in" filter="box(in)">
                                      <p:cBhvr>
                                        <p:cTn id="22" dur="1000"/>
                                        <p:tgtEl>
                                          <p:spTgt spid="199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8" name="Rectangle 4"/>
          <p:cNvSpPr>
            <a:spLocks noGrp="1" noChangeArrowheads="1"/>
          </p:cNvSpPr>
          <p:nvPr>
            <p:ph type="title"/>
          </p:nvPr>
        </p:nvSpPr>
        <p:spPr/>
        <p:txBody>
          <a:bodyPr/>
          <a:lstStyle/>
          <a:p>
            <a:pPr eaLnBrk="1" hangingPunct="1">
              <a:defRPr/>
            </a:pPr>
            <a:r>
              <a:rPr lang="el-GR" sz="4000" smtClean="0"/>
              <a:t>ΔΥΟ ΜΟΙΡΟΛΟΓΙΑ </a:t>
            </a:r>
            <a:br>
              <a:rPr lang="el-GR" sz="4000" smtClean="0"/>
            </a:br>
            <a:r>
              <a:rPr lang="el-GR" sz="3200" smtClean="0"/>
              <a:t>ΤΗΣ ΓΡΙΑΣ ΛΟΥΚΑΙΝΑΣ ΚΑΙ ΤΗΣ ΦΩΚΙΑΣ</a:t>
            </a:r>
          </a:p>
        </p:txBody>
      </p:sp>
      <p:sp>
        <p:nvSpPr>
          <p:cNvPr id="185349" name="Rectangle 5"/>
          <p:cNvSpPr>
            <a:spLocks noGrp="1" noChangeArrowheads="1"/>
          </p:cNvSpPr>
          <p:nvPr>
            <p:ph type="body" idx="1"/>
          </p:nvPr>
        </p:nvSpPr>
        <p:spPr/>
        <p:txBody>
          <a:bodyPr/>
          <a:lstStyle/>
          <a:p>
            <a:pPr eaLnBrk="1" hangingPunct="1">
              <a:defRPr/>
            </a:pPr>
            <a:r>
              <a:rPr lang="el-GR" b="1" smtClean="0"/>
              <a:t>Πού αναφέρονται</a:t>
            </a:r>
            <a:r>
              <a:rPr lang="en-US" b="1" smtClean="0"/>
              <a:t>;</a:t>
            </a:r>
            <a:r>
              <a:rPr lang="en-US" smtClean="0"/>
              <a:t> </a:t>
            </a:r>
            <a:endParaRPr lang="el-GR" smtClean="0"/>
          </a:p>
          <a:p>
            <a:pPr eaLnBrk="1" hangingPunct="1">
              <a:buFont typeface="Wingdings" pitchFamily="2" charset="2"/>
              <a:buNone/>
              <a:defRPr/>
            </a:pPr>
            <a:r>
              <a:rPr lang="el-GR" smtClean="0"/>
              <a:t>   Το μοιρολόι της γριάς Λούκαινας αναφέρεται στα πέντε παιδιά της και στον άντρα της που πέθαναν άδικα.</a:t>
            </a:r>
          </a:p>
          <a:p>
            <a:pPr eaLnBrk="1" hangingPunct="1">
              <a:buFont typeface="Wingdings" pitchFamily="2" charset="2"/>
              <a:buNone/>
              <a:defRPr/>
            </a:pPr>
            <a:r>
              <a:rPr lang="el-GR" smtClean="0"/>
              <a:t>   Το μοιρολόι της φώκιας αναφέρεται στον ξαφνικό θάνατο της μικρής Ακριβούλας, της εγγονής της γριάς Λούκαινας.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5348"/>
                                        </p:tgtEl>
                                        <p:attrNameLst>
                                          <p:attrName>style.visibility</p:attrName>
                                        </p:attrNameLst>
                                      </p:cBhvr>
                                      <p:to>
                                        <p:strVal val="visible"/>
                                      </p:to>
                                    </p:set>
                                    <p:animEffect transition="in" filter="diamond(in)">
                                      <p:cBhvr>
                                        <p:cTn id="7" dur="1000"/>
                                        <p:tgtEl>
                                          <p:spTgt spid="18534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85349">
                                            <p:txEl>
                                              <p:pRg st="0" end="0"/>
                                            </p:txEl>
                                          </p:spTgt>
                                        </p:tgtEl>
                                        <p:attrNameLst>
                                          <p:attrName>style.visibility</p:attrName>
                                        </p:attrNameLst>
                                      </p:cBhvr>
                                      <p:to>
                                        <p:strVal val="visible"/>
                                      </p:to>
                                    </p:set>
                                    <p:animEffect transition="in" filter="diamond(in)">
                                      <p:cBhvr>
                                        <p:cTn id="12" dur="1000"/>
                                        <p:tgtEl>
                                          <p:spTgt spid="185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85349">
                                            <p:txEl>
                                              <p:pRg st="1" end="1"/>
                                            </p:txEl>
                                          </p:spTgt>
                                        </p:tgtEl>
                                        <p:attrNameLst>
                                          <p:attrName>style.visibility</p:attrName>
                                        </p:attrNameLst>
                                      </p:cBhvr>
                                      <p:to>
                                        <p:strVal val="visible"/>
                                      </p:to>
                                    </p:set>
                                    <p:animEffect transition="in" filter="diamond(in)">
                                      <p:cBhvr>
                                        <p:cTn id="17" dur="1000"/>
                                        <p:tgtEl>
                                          <p:spTgt spid="1853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85349">
                                            <p:txEl>
                                              <p:pRg st="2" end="2"/>
                                            </p:txEl>
                                          </p:spTgt>
                                        </p:tgtEl>
                                        <p:attrNameLst>
                                          <p:attrName>style.visibility</p:attrName>
                                        </p:attrNameLst>
                                      </p:cBhvr>
                                      <p:to>
                                        <p:strVal val="visible"/>
                                      </p:to>
                                    </p:set>
                                    <p:animEffect transition="in" filter="diamond(in)">
                                      <p:cBhvr>
                                        <p:cTn id="22" dur="1000"/>
                                        <p:tgtEl>
                                          <p:spTgt spid="1853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Rectangle 3"/>
          <p:cNvSpPr>
            <a:spLocks noGrp="1" noChangeArrowheads="1"/>
          </p:cNvSpPr>
          <p:nvPr>
            <p:ph type="body" idx="1"/>
          </p:nvPr>
        </p:nvSpPr>
        <p:spPr>
          <a:xfrm>
            <a:off x="457200" y="381000"/>
            <a:ext cx="8229600" cy="5745163"/>
          </a:xfrm>
        </p:spPr>
        <p:txBody>
          <a:bodyPr/>
          <a:lstStyle/>
          <a:p>
            <a:pPr eaLnBrk="1" hangingPunct="1">
              <a:defRPr/>
            </a:pPr>
            <a:r>
              <a:rPr lang="el-GR" b="1" smtClean="0"/>
              <a:t>Πώς συνδέονται</a:t>
            </a:r>
            <a:r>
              <a:rPr lang="en-US" b="1" smtClean="0"/>
              <a:t>;</a:t>
            </a:r>
            <a:endParaRPr lang="el-GR" b="1" smtClean="0"/>
          </a:p>
          <a:p>
            <a:pPr eaLnBrk="1" hangingPunct="1">
              <a:buFont typeface="Wingdings" pitchFamily="2" charset="2"/>
              <a:buNone/>
              <a:defRPr/>
            </a:pPr>
            <a:r>
              <a:rPr lang="el-GR" smtClean="0"/>
              <a:t>   Το ένα αποτελεί συνέχεια του άλλου. Το μοιρολόι της φώκιας σηματοδοτεί τη συνέχεια του μοιρολογιού της Λούκαινας γιατί με αυτόν τον θρήνο, η γερόντισσα θα πάψει να αγνοεί τον θάνατο της εγγονής της. Τώρα πλέον, θα θρηνεί για τα παιδιά της, τον άνδρα της . . . και για την Ακριβούλα. Ο πόνος της δεν τελειώνει ποτέ.</a:t>
            </a:r>
          </a:p>
          <a:p>
            <a:pPr eaLnBrk="1" hangingPunct="1">
              <a:buFont typeface="Wingdings" pitchFamily="2" charset="2"/>
              <a:buNone/>
              <a:defRPr/>
            </a:pPr>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Effect transition="in" filter="diamond(in)">
                                      <p:cBhvr>
                                        <p:cTn id="7" dur="1000"/>
                                        <p:tgtEl>
                                          <p:spTgt spid="187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87395">
                                            <p:txEl>
                                              <p:pRg st="1" end="1"/>
                                            </p:txEl>
                                          </p:spTgt>
                                        </p:tgtEl>
                                        <p:attrNameLst>
                                          <p:attrName>style.visibility</p:attrName>
                                        </p:attrNameLst>
                                      </p:cBhvr>
                                      <p:to>
                                        <p:strVal val="visible"/>
                                      </p:to>
                                    </p:set>
                                    <p:animEffect transition="in" filter="diamond(in)">
                                      <p:cBhvr>
                                        <p:cTn id="12" dur="1000"/>
                                        <p:tgtEl>
                                          <p:spTgt spid="187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defRPr/>
            </a:pPr>
            <a:r>
              <a:rPr lang="el-GR" sz="3200" smtClean="0"/>
              <a:t>«ΟΙ ΑΝΘΡΩΠΟΙ ΠΑΣΧΟΥΝ ΣΥΧΝΑ ΑΠΛΩΣ ΚΑΙ ΜΟΝΟ ΕΠΕΙΔΗ ΖΟΥΝ»</a:t>
            </a:r>
          </a:p>
        </p:txBody>
      </p:sp>
      <p:sp>
        <p:nvSpPr>
          <p:cNvPr id="188419" name="Rectangle 3"/>
          <p:cNvSpPr>
            <a:spLocks noGrp="1" noChangeArrowheads="1"/>
          </p:cNvSpPr>
          <p:nvPr>
            <p:ph type="body" idx="1"/>
          </p:nvPr>
        </p:nvSpPr>
        <p:spPr/>
        <p:txBody>
          <a:bodyPr/>
          <a:lstStyle/>
          <a:p>
            <a:pPr eaLnBrk="1" hangingPunct="1">
              <a:lnSpc>
                <a:spcPct val="90000"/>
              </a:lnSpc>
              <a:defRPr/>
            </a:pPr>
            <a:r>
              <a:rPr lang="el-GR" sz="2800" b="1" smtClean="0"/>
              <a:t>Πώς εφαρμόζεται αυτό στην περίπτωση της γριάς Λούκαινας</a:t>
            </a:r>
            <a:r>
              <a:rPr lang="en-US" sz="2800" b="1" smtClean="0"/>
              <a:t>;</a:t>
            </a:r>
            <a:endParaRPr lang="el-GR" sz="2800" b="1" smtClean="0"/>
          </a:p>
          <a:p>
            <a:pPr eaLnBrk="1" hangingPunct="1">
              <a:lnSpc>
                <a:spcPct val="90000"/>
              </a:lnSpc>
              <a:buFont typeface="Wingdings" pitchFamily="2" charset="2"/>
              <a:buNone/>
              <a:defRPr/>
            </a:pPr>
            <a:r>
              <a:rPr lang="el-GR" sz="2800" smtClean="0"/>
              <a:t>   Έχασε πέντε από τα οχτώ παιδιά της και τον άνδρα της χωρίς να το επιδιώξει ή να το προκαλέσει.</a:t>
            </a:r>
          </a:p>
          <a:p>
            <a:pPr eaLnBrk="1" hangingPunct="1">
              <a:lnSpc>
                <a:spcPct val="90000"/>
              </a:lnSpc>
              <a:defRPr/>
            </a:pPr>
            <a:r>
              <a:rPr lang="el-GR" sz="2800" smtClean="0"/>
              <a:t>Ζούσε μέσα στον πόνο και τον θρήνο.</a:t>
            </a:r>
          </a:p>
          <a:p>
            <a:pPr eaLnBrk="1" hangingPunct="1">
              <a:lnSpc>
                <a:spcPct val="90000"/>
              </a:lnSpc>
              <a:defRPr/>
            </a:pPr>
            <a:r>
              <a:rPr lang="el-GR" sz="2800" smtClean="0"/>
              <a:t>Ήταν συνηθισμένο να πεθαίνουν παιδιά σε μικρή ηλικία από αρρώστιες, αλλά η γερόντισσα δεν σταματά ποτέ να μοιρολογά για τους αγαπημένους της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diamond(in)">
                                      <p:cBhvr>
                                        <p:cTn id="7" dur="1000"/>
                                        <p:tgtEl>
                                          <p:spTgt spid="1884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Effect transition="in" filter="diamond(in)">
                                      <p:cBhvr>
                                        <p:cTn id="12" dur="1000"/>
                                        <p:tgtEl>
                                          <p:spTgt spid="188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88419">
                                            <p:txEl>
                                              <p:pRg st="1" end="1"/>
                                            </p:txEl>
                                          </p:spTgt>
                                        </p:tgtEl>
                                        <p:attrNameLst>
                                          <p:attrName>style.visibility</p:attrName>
                                        </p:attrNameLst>
                                      </p:cBhvr>
                                      <p:to>
                                        <p:strVal val="visible"/>
                                      </p:to>
                                    </p:set>
                                    <p:animEffect transition="in" filter="diamond(in)">
                                      <p:cBhvr>
                                        <p:cTn id="17" dur="1000"/>
                                        <p:tgtEl>
                                          <p:spTgt spid="1884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88419">
                                            <p:txEl>
                                              <p:pRg st="2" end="2"/>
                                            </p:txEl>
                                          </p:spTgt>
                                        </p:tgtEl>
                                        <p:attrNameLst>
                                          <p:attrName>style.visibility</p:attrName>
                                        </p:attrNameLst>
                                      </p:cBhvr>
                                      <p:to>
                                        <p:strVal val="visible"/>
                                      </p:to>
                                    </p:set>
                                    <p:animEffect transition="in" filter="diamond(in)">
                                      <p:cBhvr>
                                        <p:cTn id="22" dur="1000"/>
                                        <p:tgtEl>
                                          <p:spTgt spid="1884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88419">
                                            <p:txEl>
                                              <p:pRg st="3" end="3"/>
                                            </p:txEl>
                                          </p:spTgt>
                                        </p:tgtEl>
                                        <p:attrNameLst>
                                          <p:attrName>style.visibility</p:attrName>
                                        </p:attrNameLst>
                                      </p:cBhvr>
                                      <p:to>
                                        <p:strVal val="visible"/>
                                      </p:to>
                                    </p:set>
                                    <p:animEffect transition="in" filter="diamond(in)">
                                      <p:cBhvr>
                                        <p:cTn id="27" dur="1000"/>
                                        <p:tgtEl>
                                          <p:spTgt spid="188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b="1" dirty="0" smtClean="0"/>
              <a:t>Κείμενα Νεοελληνικής Λογοτεχνίας Α΄ Λυκείου</a:t>
            </a:r>
            <a:r>
              <a:rPr lang="el-GR" dirty="0" smtClean="0"/>
              <a:t/>
            </a:r>
            <a:br>
              <a:rPr lang="el-GR" dirty="0" smtClean="0"/>
            </a:br>
            <a:r>
              <a:rPr lang="el-GR" sz="2000" dirty="0" smtClean="0"/>
              <a:t>Θεματική ενότητα</a:t>
            </a:r>
            <a:r>
              <a:rPr lang="en-US" sz="2000" dirty="0" smtClean="0"/>
              <a:t>:</a:t>
            </a:r>
            <a:r>
              <a:rPr lang="el-GR" sz="2000" dirty="0" smtClean="0"/>
              <a:t> </a:t>
            </a:r>
            <a:r>
              <a:rPr lang="el-GR" sz="2000" b="1" dirty="0" smtClean="0"/>
              <a:t>Τα φύλλα στη Λογοτεχνία</a:t>
            </a:r>
            <a:r>
              <a:rPr lang="el-GR" sz="2000" dirty="0" smtClean="0"/>
              <a:t/>
            </a:r>
            <a:br>
              <a:rPr lang="el-GR" sz="2000" dirty="0" smtClean="0"/>
            </a:br>
            <a:r>
              <a:rPr lang="el-GR" sz="2000" dirty="0" smtClean="0"/>
              <a:t>Υποενότητα</a:t>
            </a:r>
            <a:r>
              <a:rPr lang="en-US" sz="2000" dirty="0" smtClean="0"/>
              <a:t>: </a:t>
            </a:r>
            <a:r>
              <a:rPr lang="el-GR" sz="2000" dirty="0" smtClean="0"/>
              <a:t/>
            </a:r>
            <a:br>
              <a:rPr lang="el-GR" sz="2000" dirty="0" smtClean="0"/>
            </a:br>
            <a:r>
              <a:rPr lang="el-GR" sz="2000" b="1" dirty="0" smtClean="0"/>
              <a:t>Γυναίκες βασανισμένες από τη ζωή</a:t>
            </a:r>
            <a:r>
              <a:rPr lang="el-GR" sz="2000" dirty="0" smtClean="0"/>
              <a:t/>
            </a:r>
            <a:br>
              <a:rPr lang="el-GR" sz="2000" dirty="0" smtClean="0"/>
            </a:br>
            <a:endParaRPr lang="el-GR" sz="2000" dirty="0"/>
          </a:p>
        </p:txBody>
      </p:sp>
      <p:sp>
        <p:nvSpPr>
          <p:cNvPr id="3" name="2 - Θέση περιεχομένου"/>
          <p:cNvSpPr>
            <a:spLocks noGrp="1"/>
          </p:cNvSpPr>
          <p:nvPr>
            <p:ph idx="1"/>
          </p:nvPr>
        </p:nvSpPr>
        <p:spPr>
          <a:xfrm>
            <a:off x="304800" y="1295400"/>
            <a:ext cx="8305800" cy="4830763"/>
          </a:xfrm>
        </p:spPr>
        <p:txBody>
          <a:bodyPr/>
          <a:lstStyle/>
          <a:p>
            <a:pPr>
              <a:buNone/>
            </a:pPr>
            <a:endParaRPr lang="el-GR" sz="2000" dirty="0" smtClean="0"/>
          </a:p>
          <a:p>
            <a:pPr>
              <a:buNone/>
            </a:pPr>
            <a:r>
              <a:rPr lang="el-GR" sz="2000" dirty="0" smtClean="0"/>
              <a:t>Τμήμα Α1</a:t>
            </a:r>
            <a:r>
              <a:rPr lang="en-US" sz="2000" dirty="0" smtClean="0"/>
              <a:t> - M</a:t>
            </a:r>
            <a:r>
              <a:rPr lang="el-GR" sz="2000" dirty="0" smtClean="0"/>
              <a:t>έλη ομάδας</a:t>
            </a:r>
            <a:r>
              <a:rPr lang="en-US" sz="2000" dirty="0" smtClean="0"/>
              <a:t>:</a:t>
            </a:r>
            <a:r>
              <a:rPr lang="el-GR" sz="2000" dirty="0" smtClean="0"/>
              <a:t/>
            </a:r>
            <a:br>
              <a:rPr lang="el-GR" sz="2000" dirty="0" smtClean="0"/>
            </a:br>
            <a:endParaRPr lang="el-GR" sz="2000" dirty="0" smtClean="0"/>
          </a:p>
          <a:p>
            <a:r>
              <a:rPr lang="el-GR" sz="2000" dirty="0" smtClean="0"/>
              <a:t>Θεοδοσία Αγγελάκη</a:t>
            </a:r>
          </a:p>
          <a:p>
            <a:r>
              <a:rPr lang="el-GR" sz="2000" dirty="0" smtClean="0"/>
              <a:t>Ιωάννα </a:t>
            </a:r>
            <a:r>
              <a:rPr lang="el-GR" sz="2000" dirty="0" err="1" smtClean="0"/>
              <a:t>Αμανατίδου</a:t>
            </a:r>
            <a:endParaRPr lang="el-GR" sz="2000" dirty="0" smtClean="0"/>
          </a:p>
          <a:p>
            <a:r>
              <a:rPr lang="el-GR" sz="2000" dirty="0" smtClean="0"/>
              <a:t>Αθανασία </a:t>
            </a:r>
            <a:r>
              <a:rPr lang="el-GR" sz="2000" dirty="0" err="1" smtClean="0"/>
              <a:t>Αρκουτζίδου</a:t>
            </a:r>
            <a:endParaRPr lang="el-GR" sz="2000" dirty="0" smtClean="0"/>
          </a:p>
          <a:p>
            <a:r>
              <a:rPr lang="en-US" sz="2000" dirty="0" smtClean="0"/>
              <a:t>M</a:t>
            </a:r>
            <a:r>
              <a:rPr lang="el-GR" sz="2000" dirty="0" err="1" smtClean="0"/>
              <a:t>ελπομένη</a:t>
            </a:r>
            <a:r>
              <a:rPr lang="el-GR" sz="2000" dirty="0" smtClean="0"/>
              <a:t> Ασλανίδου</a:t>
            </a:r>
          </a:p>
          <a:p>
            <a:r>
              <a:rPr lang="el-GR" sz="2000" dirty="0" smtClean="0"/>
              <a:t>Κυριακή </a:t>
            </a:r>
            <a:r>
              <a:rPr lang="el-GR" sz="2000" dirty="0" err="1" smtClean="0"/>
              <a:t>Βαφειάδου</a:t>
            </a:r>
            <a:endParaRPr lang="el-GR" sz="2000" dirty="0" smtClean="0"/>
          </a:p>
          <a:p>
            <a:pPr>
              <a:buNone/>
            </a:pPr>
            <a:endParaRPr lang="el-GR" sz="2000" dirty="0" smtClean="0"/>
          </a:p>
          <a:p>
            <a:pPr>
              <a:buNone/>
            </a:pPr>
            <a:r>
              <a:rPr lang="el-GR" sz="2000" dirty="0" smtClean="0"/>
              <a:t>Υπεύθυνη καθηγήτρια</a:t>
            </a:r>
            <a:r>
              <a:rPr lang="en-US" sz="2000" dirty="0" smtClean="0"/>
              <a:t>:</a:t>
            </a:r>
            <a:r>
              <a:rPr lang="el-GR" sz="2000" dirty="0" smtClean="0"/>
              <a:t> </a:t>
            </a:r>
          </a:p>
          <a:p>
            <a:pPr>
              <a:buNone/>
            </a:pPr>
            <a:r>
              <a:rPr lang="el-GR" sz="2000" dirty="0" smtClean="0"/>
              <a:t>Βάγια Παπαδοπούλου, Φιλόλογος</a:t>
            </a:r>
          </a:p>
          <a:p>
            <a:pPr algn="ctr">
              <a:buNone/>
            </a:pPr>
            <a:r>
              <a:rPr lang="el-GR" sz="2000" dirty="0" smtClean="0"/>
              <a:t>       </a:t>
            </a:r>
          </a:p>
          <a:p>
            <a:pPr algn="ctr">
              <a:buNone/>
            </a:pPr>
            <a:r>
              <a:rPr lang="el-GR" sz="2000" dirty="0" smtClean="0"/>
              <a:t>1</a:t>
            </a:r>
            <a:r>
              <a:rPr lang="el-GR" sz="2000" baseline="30000" dirty="0" smtClean="0"/>
              <a:t>ο</a:t>
            </a:r>
            <a:r>
              <a:rPr lang="el-GR" sz="2000" dirty="0" smtClean="0"/>
              <a:t> ΓΕΛ ΞΑΝΘΗΣ 2</a:t>
            </a:r>
            <a:r>
              <a:rPr lang="el-GR" sz="2000" baseline="30000" dirty="0" smtClean="0"/>
              <a:t>ο</a:t>
            </a:r>
            <a:r>
              <a:rPr lang="el-GR" sz="2000" dirty="0" smtClean="0"/>
              <a:t> τετράμηνο – Απρίλιος 2012  </a:t>
            </a:r>
            <a:r>
              <a:rPr lang="el-GR" sz="2000" dirty="0" smtClean="0"/>
              <a:t> </a:t>
            </a:r>
          </a:p>
          <a:p>
            <a:pPr>
              <a:buNone/>
            </a:pPr>
            <a:endParaRPr lang="el-G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a:xfrm>
            <a:off x="457200" y="1447800"/>
            <a:ext cx="8229600" cy="2133600"/>
          </a:xfrm>
        </p:spPr>
        <p:txBody>
          <a:bodyPr/>
          <a:lstStyle/>
          <a:p>
            <a:pPr eaLnBrk="1" hangingPunct="1">
              <a:defRPr/>
            </a:pPr>
            <a:r>
              <a:rPr lang="el-GR" smtClean="0"/>
              <a:t>Η γριά Λούκαινα είναι μία καθημερινή νησιώτισσα της τότε εποχής που υποφέρει επειδή απλώς ζει και βιώνει τον χαμό εκείνο.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Effect transition="in" filter="diamond(in)">
                                      <p:cBhvr>
                                        <p:cTn id="7" dur="1000"/>
                                        <p:tgtEl>
                                          <p:spTgt spid="189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pPr eaLnBrk="1" hangingPunct="1">
              <a:defRPr/>
            </a:pPr>
            <a:r>
              <a:rPr lang="el-GR" sz="4000" smtClean="0"/>
              <a:t>Η ΘΕΣΗ ΤΗΣ ΓΥΝΑΙΚΑΣ ΣΤΗΝ ΚΟΙΝΩΝΙΑ ΤΟΥ ΠΑΠΑΔΙΑΜΑΝΤΗ</a:t>
            </a:r>
          </a:p>
        </p:txBody>
      </p:sp>
      <p:sp>
        <p:nvSpPr>
          <p:cNvPr id="25605" name="Rectangle 5"/>
          <p:cNvSpPr>
            <a:spLocks noGrp="1" noChangeArrowheads="1"/>
          </p:cNvSpPr>
          <p:nvPr>
            <p:ph type="body" idx="1"/>
          </p:nvPr>
        </p:nvSpPr>
        <p:spPr/>
        <p:txBody>
          <a:bodyPr/>
          <a:lstStyle/>
          <a:p>
            <a:pPr eaLnBrk="1" hangingPunct="1">
              <a:lnSpc>
                <a:spcPct val="80000"/>
              </a:lnSpc>
              <a:defRPr/>
            </a:pPr>
            <a:r>
              <a:rPr lang="el-GR" sz="2800" smtClean="0"/>
              <a:t>Ήταν μία λαϊκή, καθημερινή, απλή, φτωχή και βασανισμένη γυναίκα.</a:t>
            </a:r>
          </a:p>
          <a:p>
            <a:pPr eaLnBrk="1" hangingPunct="1">
              <a:lnSpc>
                <a:spcPct val="80000"/>
              </a:lnSpc>
              <a:defRPr/>
            </a:pPr>
            <a:r>
              <a:rPr lang="el-GR" sz="2800" smtClean="0"/>
              <a:t>Χτυπήθηκε από την μοίρα πέρα από κάθε όριο ανθρώπινης αντοχής. </a:t>
            </a:r>
          </a:p>
          <a:p>
            <a:pPr eaLnBrk="1" hangingPunct="1">
              <a:lnSpc>
                <a:spcPct val="80000"/>
              </a:lnSpc>
              <a:defRPr/>
            </a:pPr>
            <a:r>
              <a:rPr lang="el-GR" sz="2800" smtClean="0"/>
              <a:t>Τα παθήματα της δεν είναι επακόλουθα των πράξεων της και όμως η ζωή την αδίκησε (</a:t>
            </a:r>
            <a:r>
              <a:rPr lang="el-GR" sz="2800" i="1" smtClean="0"/>
              <a:t>χαροκαμένη πτωχή γραία</a:t>
            </a:r>
            <a:r>
              <a:rPr lang="el-GR" sz="2800" smtClean="0"/>
              <a:t>).</a:t>
            </a:r>
          </a:p>
          <a:p>
            <a:pPr eaLnBrk="1" hangingPunct="1">
              <a:lnSpc>
                <a:spcPct val="80000"/>
              </a:lnSpc>
              <a:defRPr/>
            </a:pPr>
            <a:r>
              <a:rPr lang="el-GR" sz="2800" smtClean="0"/>
              <a:t>Έχει ξεκληριστεί όλη η οικογένειά της καθώς έχει χάσει τον άνδρα της και τα πέντε παιδιά της (</a:t>
            </a:r>
            <a:r>
              <a:rPr lang="el-GR" sz="2800" i="1" smtClean="0"/>
              <a:t>ενθυμείτο τα πέντε παιδιά της, τελευταίον επήρε και τον άνδρα της</a:t>
            </a:r>
            <a:r>
              <a:rPr lang="el-GR" sz="280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checkerboard(across)">
                                      <p:cBhvr>
                                        <p:cTn id="7" dur="1000"/>
                                        <p:tgtEl>
                                          <p:spTgt spid="2560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5605">
                                            <p:txEl>
                                              <p:pRg st="0" end="0"/>
                                            </p:txEl>
                                          </p:spTgt>
                                        </p:tgtEl>
                                        <p:attrNameLst>
                                          <p:attrName>style.visibility</p:attrName>
                                        </p:attrNameLst>
                                      </p:cBhvr>
                                      <p:to>
                                        <p:strVal val="visible"/>
                                      </p:to>
                                    </p:set>
                                    <p:animEffect transition="in" filter="checkerboard(across)">
                                      <p:cBhvr>
                                        <p:cTn id="12" dur="1000"/>
                                        <p:tgtEl>
                                          <p:spTgt spid="2560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5605">
                                            <p:txEl>
                                              <p:pRg st="1" end="1"/>
                                            </p:txEl>
                                          </p:spTgt>
                                        </p:tgtEl>
                                        <p:attrNameLst>
                                          <p:attrName>style.visibility</p:attrName>
                                        </p:attrNameLst>
                                      </p:cBhvr>
                                      <p:to>
                                        <p:strVal val="visible"/>
                                      </p:to>
                                    </p:set>
                                    <p:animEffect transition="in" filter="checkerboard(across)">
                                      <p:cBhvr>
                                        <p:cTn id="17" dur="1000"/>
                                        <p:tgtEl>
                                          <p:spTgt spid="2560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5605">
                                            <p:txEl>
                                              <p:pRg st="2" end="2"/>
                                            </p:txEl>
                                          </p:spTgt>
                                        </p:tgtEl>
                                        <p:attrNameLst>
                                          <p:attrName>style.visibility</p:attrName>
                                        </p:attrNameLst>
                                      </p:cBhvr>
                                      <p:to>
                                        <p:strVal val="visible"/>
                                      </p:to>
                                    </p:set>
                                    <p:animEffect transition="in" filter="checkerboard(across)">
                                      <p:cBhvr>
                                        <p:cTn id="22" dur="1000"/>
                                        <p:tgtEl>
                                          <p:spTgt spid="2560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5605">
                                            <p:txEl>
                                              <p:pRg st="3" end="3"/>
                                            </p:txEl>
                                          </p:spTgt>
                                        </p:tgtEl>
                                        <p:attrNameLst>
                                          <p:attrName>style.visibility</p:attrName>
                                        </p:attrNameLst>
                                      </p:cBhvr>
                                      <p:to>
                                        <p:strVal val="visible"/>
                                      </p:to>
                                    </p:set>
                                    <p:animEffect transition="in" filter="checkerboard(across)">
                                      <p:cBhvr>
                                        <p:cTn id="27" dur="1000"/>
                                        <p:tgtEl>
                                          <p:spTgt spid="256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57200" y="381000"/>
            <a:ext cx="8229600" cy="5745163"/>
          </a:xfrm>
        </p:spPr>
        <p:txBody>
          <a:bodyPr/>
          <a:lstStyle/>
          <a:p>
            <a:pPr eaLnBrk="1" hangingPunct="1">
              <a:lnSpc>
                <a:spcPct val="90000"/>
              </a:lnSpc>
              <a:defRPr/>
            </a:pPr>
            <a:r>
              <a:rPr lang="el-GR" sz="2800" smtClean="0"/>
              <a:t>Δύο γιοί της είχαν απομείνει που είναι και οι δύο ξενιτεμένοι, και μια κόρη (</a:t>
            </a:r>
            <a:r>
              <a:rPr lang="el-GR" sz="2800" i="1" smtClean="0"/>
              <a:t>και της είχον μείνει μόνον δυο υιοί ξενιτευμένοι τώρα, της είχε μείνει και μια κόρη υπανδρεμένη</a:t>
            </a:r>
            <a:r>
              <a:rPr lang="el-GR" sz="2800" smtClean="0"/>
              <a:t> ).</a:t>
            </a:r>
          </a:p>
          <a:p>
            <a:pPr eaLnBrk="1" hangingPunct="1">
              <a:lnSpc>
                <a:spcPct val="90000"/>
              </a:lnSpc>
              <a:defRPr/>
            </a:pPr>
            <a:r>
              <a:rPr lang="el-GR" sz="2800" smtClean="0"/>
              <a:t>Τα οδυνηρά αυτά πλήγματα της ζωής της την κάνουν τώρα να μοιρολογά και να θρηνεί με τα όσα θυμάται (</a:t>
            </a:r>
            <a:r>
              <a:rPr lang="el-GR" sz="2800" i="1" smtClean="0"/>
              <a:t>έμελπεν εν πένθιμον βαθύ μοιρολόι</a:t>
            </a:r>
            <a:r>
              <a:rPr lang="el-GR" sz="2800" smtClean="0"/>
              <a:t>). </a:t>
            </a:r>
          </a:p>
          <a:p>
            <a:pPr eaLnBrk="1" hangingPunct="1">
              <a:lnSpc>
                <a:spcPct val="90000"/>
              </a:lnSpc>
              <a:defRPr/>
            </a:pPr>
            <a:r>
              <a:rPr lang="el-GR" sz="2800" smtClean="0"/>
              <a:t>Το σήμερα την βρίσκει να ζει με την οικογένεια της κόρης της,υποχρεώνοντάς την να προσφέρει ακόμα ενεργά, κάνοντας βαριές δουλειές (</a:t>
            </a:r>
            <a:r>
              <a:rPr lang="el-GR" sz="2800" i="1" smtClean="0"/>
              <a:t>κρατούσα υπό την μασχάλην μίαν αβασταγήν, δια να πλύνη τα μάλλινα σινδόνια της</a:t>
            </a:r>
            <a:r>
              <a:rPr lang="el-GR" sz="2800"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checkerboard(across)">
                                      <p:cBhvr>
                                        <p:cTn id="7" dur="10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checkerboard(across)">
                                      <p:cBhvr>
                                        <p:cTn id="12" dur="10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checkerboard(across)">
                                      <p:cBhvr>
                                        <p:cTn id="17" dur="10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381000"/>
            <a:ext cx="8229600" cy="5745163"/>
          </a:xfrm>
        </p:spPr>
        <p:txBody>
          <a:bodyPr/>
          <a:lstStyle/>
          <a:p>
            <a:pPr eaLnBrk="1" hangingPunct="1">
              <a:defRPr/>
            </a:pPr>
            <a:r>
              <a:rPr lang="el-GR" smtClean="0"/>
              <a:t>Η γριά Λούκαινα είναι μία γυναίκα χαροκαμένη που ποτέ δεν της χαρίστηκε τίποτα, ενώ αντιθέτως στερήθηκε τα βασικά. </a:t>
            </a:r>
          </a:p>
          <a:p>
            <a:pPr eaLnBrk="1" hangingPunct="1">
              <a:defRPr/>
            </a:pPr>
            <a:r>
              <a:rPr lang="el-GR" smtClean="0"/>
              <a:t>Είναι μία γυναίκα αγράμματη που εργάζεται σκληρά στο σπίτι και αγωνιά μοναχά για την ευτυχία της οικογένειά της, σκληραγωγημένη, ταπεινή και ικανοποιημένη με τα απολύτως απαραίτητα.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checkerboard(across)">
                                      <p:cBhvr>
                                        <p:cTn id="7" dur="10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checkerboard(across)">
                                      <p:cBhvr>
                                        <p:cTn id="12" dur="10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l-GR" smtClean="0"/>
              <a:t>Η ΓΥΝΑΙΚΑ ΤΟΥ ΣΗΜΕΡΑ</a:t>
            </a:r>
          </a:p>
        </p:txBody>
      </p:sp>
      <p:sp>
        <p:nvSpPr>
          <p:cNvPr id="29699" name="Rectangle 3"/>
          <p:cNvSpPr>
            <a:spLocks noGrp="1" noChangeArrowheads="1"/>
          </p:cNvSpPr>
          <p:nvPr>
            <p:ph type="body" idx="1"/>
          </p:nvPr>
        </p:nvSpPr>
        <p:spPr/>
        <p:txBody>
          <a:bodyPr/>
          <a:lstStyle/>
          <a:p>
            <a:pPr eaLnBrk="1" hangingPunct="1">
              <a:lnSpc>
                <a:spcPct val="80000"/>
              </a:lnSpc>
              <a:defRPr/>
            </a:pPr>
            <a:r>
              <a:rPr lang="el-GR" sz="2800" smtClean="0"/>
              <a:t>Μορφώνεται, τελειώνει τουλάχιστον την βασική εκπαίδευση και ξεχύνεται στην αγορά εργασίας.</a:t>
            </a:r>
          </a:p>
          <a:p>
            <a:pPr eaLnBrk="1" hangingPunct="1">
              <a:lnSpc>
                <a:spcPct val="80000"/>
              </a:lnSpc>
              <a:defRPr/>
            </a:pPr>
            <a:r>
              <a:rPr lang="el-GR" sz="2800" smtClean="0"/>
              <a:t>Η δουλειά πάντα δίνει την οικονομική ανεξαρτησία από τον άνδρα και την ουσιαστική πια οικονομική στήριξη στο σπίτι.</a:t>
            </a:r>
          </a:p>
          <a:p>
            <a:pPr eaLnBrk="1" hangingPunct="1">
              <a:lnSpc>
                <a:spcPct val="80000"/>
              </a:lnSpc>
              <a:defRPr/>
            </a:pPr>
            <a:r>
              <a:rPr lang="el-GR" sz="2800" smtClean="0"/>
              <a:t>Η θέση της γυναίκας στην κοινωνία είναι ισότιμη με του άνδρα και μοιράζονται τα ίδια δικαιώματα και υποχρεώσεις. </a:t>
            </a:r>
          </a:p>
          <a:p>
            <a:pPr eaLnBrk="1" hangingPunct="1">
              <a:lnSpc>
                <a:spcPct val="80000"/>
              </a:lnSpc>
              <a:defRPr/>
            </a:pPr>
            <a:r>
              <a:rPr lang="el-GR" sz="2800" smtClean="0"/>
              <a:t>Η ζωή έγινε ευκολότερη, συγκρινόμενη με του προηγούμενου αιώνα, αλλά έφερε και μια μαλθακότητα, μια ευαισθησία.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checkerboard(across)">
                                      <p:cBhvr>
                                        <p:cTn id="7" dur="10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checkerboard(across)">
                                      <p:cBhvr>
                                        <p:cTn id="12" dur="1000"/>
                                        <p:tgtEl>
                                          <p:spTgt spid="296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checkerboard(across)">
                                      <p:cBhvr>
                                        <p:cTn id="17" dur="1000"/>
                                        <p:tgtEl>
                                          <p:spTgt spid="296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Effect transition="in" filter="checkerboard(across)">
                                      <p:cBhvr>
                                        <p:cTn id="22" dur="1000"/>
                                        <p:tgtEl>
                                          <p:spTgt spid="296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9699">
                                            <p:txEl>
                                              <p:pRg st="3" end="3"/>
                                            </p:txEl>
                                          </p:spTgt>
                                        </p:tgtEl>
                                        <p:attrNameLst>
                                          <p:attrName>style.visibility</p:attrName>
                                        </p:attrNameLst>
                                      </p:cBhvr>
                                      <p:to>
                                        <p:strVal val="visible"/>
                                      </p:to>
                                    </p:set>
                                    <p:animEffect transition="in" filter="checkerboard(across)">
                                      <p:cBhvr>
                                        <p:cTn id="27" dur="10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l-GR" sz="4000" smtClean="0"/>
              <a:t>ΚΑΤΑΛΗΓΟΝΤΑΣ ΣΤΟ ΣΥΜΠΕΡΑΣΜΑ</a:t>
            </a:r>
          </a:p>
        </p:txBody>
      </p:sp>
      <p:sp>
        <p:nvSpPr>
          <p:cNvPr id="30723" name="Rectangle 3"/>
          <p:cNvSpPr>
            <a:spLocks noGrp="1" noChangeArrowheads="1"/>
          </p:cNvSpPr>
          <p:nvPr>
            <p:ph type="body" idx="1"/>
          </p:nvPr>
        </p:nvSpPr>
        <p:spPr/>
        <p:txBody>
          <a:bodyPr/>
          <a:lstStyle/>
          <a:p>
            <a:pPr eaLnBrk="1" hangingPunct="1">
              <a:lnSpc>
                <a:spcPct val="90000"/>
              </a:lnSpc>
              <a:defRPr/>
            </a:pPr>
            <a:r>
              <a:rPr lang="el-GR" smtClean="0"/>
              <a:t>Οι σημερινές γυναίκες ζουν καλύτερα, μεγαλώνουν καλύτερα, δουλεύουν καλύτερα αλλά λιγοψυχούν ευκολότερα στις δυσκολίες.</a:t>
            </a:r>
          </a:p>
          <a:p>
            <a:pPr eaLnBrk="1" hangingPunct="1">
              <a:lnSpc>
                <a:spcPct val="90000"/>
              </a:lnSpc>
              <a:defRPr/>
            </a:pPr>
            <a:r>
              <a:rPr lang="el-GR" smtClean="0"/>
              <a:t>Αντιθέτως</a:t>
            </a:r>
            <a:r>
              <a:rPr lang="en-US" smtClean="0"/>
              <a:t>,</a:t>
            </a:r>
            <a:r>
              <a:rPr lang="el-GR" smtClean="0"/>
              <a:t> οι γυναίκες του χθες ήταν ουσιαστικά ικανές και δυναμικές. Ήξεραν να υπομένουν τις κακουχίες και να κρατούν σφιχτά δεμένο τον κλοιό της οικογένειας.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10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checkerboard(across)">
                                      <p:cBhvr>
                                        <p:cTn id="12" dur="1000"/>
                                        <p:tgtEl>
                                          <p:spTgt spid="307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checkerboard(across)">
                                      <p:cBhvr>
                                        <p:cTn id="17" dur="10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3" name="Rectangle 7"/>
          <p:cNvSpPr>
            <a:spLocks noGrp="1" noChangeArrowheads="1"/>
          </p:cNvSpPr>
          <p:nvPr>
            <p:ph type="title"/>
          </p:nvPr>
        </p:nvSpPr>
        <p:spPr/>
        <p:txBody>
          <a:bodyPr/>
          <a:lstStyle/>
          <a:p>
            <a:pPr eaLnBrk="1" hangingPunct="1">
              <a:defRPr/>
            </a:pPr>
            <a:r>
              <a:rPr lang="el-GR" smtClean="0"/>
              <a:t>ΛΙΓΑ ΛΟΓΙΑ ΓΙΑ ΤΗΝ ΦΟΝΙΣΣΑ</a:t>
            </a:r>
          </a:p>
        </p:txBody>
      </p:sp>
      <p:sp>
        <p:nvSpPr>
          <p:cNvPr id="4104" name="Rectangle 8"/>
          <p:cNvSpPr>
            <a:spLocks noGrp="1" noChangeArrowheads="1"/>
          </p:cNvSpPr>
          <p:nvPr>
            <p:ph type="body" idx="1"/>
          </p:nvPr>
        </p:nvSpPr>
        <p:spPr/>
        <p:txBody>
          <a:bodyPr/>
          <a:lstStyle/>
          <a:p>
            <a:pPr eaLnBrk="1" hangingPunct="1">
              <a:lnSpc>
                <a:spcPct val="90000"/>
              </a:lnSpc>
              <a:defRPr/>
            </a:pPr>
            <a:r>
              <a:rPr lang="el-GR" smtClean="0"/>
              <a:t>Εκτενές διήγημα (νουβέλα) του Αλέξανδρου Παπαδιαμάντη</a:t>
            </a:r>
          </a:p>
          <a:p>
            <a:pPr eaLnBrk="1" hangingPunct="1">
              <a:lnSpc>
                <a:spcPct val="90000"/>
              </a:lnSpc>
              <a:defRPr/>
            </a:pPr>
            <a:r>
              <a:rPr lang="el-GR" smtClean="0"/>
              <a:t>Γραμμένο στην καθαρεύουσα και χωρισμένο σε 17 κεφάλαια</a:t>
            </a:r>
          </a:p>
          <a:p>
            <a:pPr eaLnBrk="1" hangingPunct="1">
              <a:lnSpc>
                <a:spcPct val="90000"/>
              </a:lnSpc>
              <a:defRPr/>
            </a:pPr>
            <a:r>
              <a:rPr lang="el-GR" smtClean="0"/>
              <a:t>Δημοσιεύτηκε για πρώτη φορά στο περιοδικό </a:t>
            </a:r>
            <a:r>
              <a:rPr lang="el-GR" i="1" smtClean="0"/>
              <a:t>Παναθήναια </a:t>
            </a:r>
            <a:r>
              <a:rPr lang="el-GR" smtClean="0"/>
              <a:t>σε συνέχειες, το 1903, με τον υπότιτλο «Κοινωνικόν μυθιστόρημα»  </a:t>
            </a:r>
          </a:p>
          <a:p>
            <a:pPr eaLnBrk="1" hangingPunct="1">
              <a:lnSpc>
                <a:spcPct val="90000"/>
              </a:lnSpc>
              <a:defRPr/>
            </a:pPr>
            <a:r>
              <a:rPr lang="el-GR" smtClean="0"/>
              <a:t>Η πλοκή του εκτυλίσσεται στην Σκιάθο</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 calcmode="lin" valueType="num">
                                      <p:cBhvr additive="base">
                                        <p:cTn id="7" dur="1000" fill="hold"/>
                                        <p:tgtEl>
                                          <p:spTgt spid="4103"/>
                                        </p:tgtEl>
                                        <p:attrNameLst>
                                          <p:attrName>ppt_x</p:attrName>
                                        </p:attrNameLst>
                                      </p:cBhvr>
                                      <p:tavLst>
                                        <p:tav tm="0">
                                          <p:val>
                                            <p:strVal val="#ppt_x"/>
                                          </p:val>
                                        </p:tav>
                                        <p:tav tm="100000">
                                          <p:val>
                                            <p:strVal val="#ppt_x"/>
                                          </p:val>
                                        </p:tav>
                                      </p:tavLst>
                                    </p:anim>
                                    <p:anim calcmode="lin" valueType="num">
                                      <p:cBhvr additive="base">
                                        <p:cTn id="8" dur="1000" fill="hold"/>
                                        <p:tgtEl>
                                          <p:spTgt spid="410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04">
                                            <p:txEl>
                                              <p:pRg st="0" end="0"/>
                                            </p:txEl>
                                          </p:spTgt>
                                        </p:tgtEl>
                                        <p:attrNameLst>
                                          <p:attrName>style.visibility</p:attrName>
                                        </p:attrNameLst>
                                      </p:cBhvr>
                                      <p:to>
                                        <p:strVal val="visible"/>
                                      </p:to>
                                    </p:set>
                                    <p:anim calcmode="lin" valueType="num">
                                      <p:cBhvr additive="base">
                                        <p:cTn id="13" dur="1000" fill="hold"/>
                                        <p:tgtEl>
                                          <p:spTgt spid="4104">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1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104">
                                            <p:txEl>
                                              <p:pRg st="1" end="1"/>
                                            </p:txEl>
                                          </p:spTgt>
                                        </p:tgtEl>
                                        <p:attrNameLst>
                                          <p:attrName>style.visibility</p:attrName>
                                        </p:attrNameLst>
                                      </p:cBhvr>
                                      <p:to>
                                        <p:strVal val="visible"/>
                                      </p:to>
                                    </p:set>
                                    <p:anim calcmode="lin" valueType="num">
                                      <p:cBhvr additive="base">
                                        <p:cTn id="19" dur="1000" fill="hold"/>
                                        <p:tgtEl>
                                          <p:spTgt spid="4104">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10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104">
                                            <p:txEl>
                                              <p:pRg st="2" end="2"/>
                                            </p:txEl>
                                          </p:spTgt>
                                        </p:tgtEl>
                                        <p:attrNameLst>
                                          <p:attrName>style.visibility</p:attrName>
                                        </p:attrNameLst>
                                      </p:cBhvr>
                                      <p:to>
                                        <p:strVal val="visible"/>
                                      </p:to>
                                    </p:set>
                                    <p:anim calcmode="lin" valueType="num">
                                      <p:cBhvr additive="base">
                                        <p:cTn id="25" dur="1000" fill="hold"/>
                                        <p:tgtEl>
                                          <p:spTgt spid="4104">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10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104">
                                            <p:txEl>
                                              <p:pRg st="3" end="3"/>
                                            </p:txEl>
                                          </p:spTgt>
                                        </p:tgtEl>
                                        <p:attrNameLst>
                                          <p:attrName>style.visibility</p:attrName>
                                        </p:attrNameLst>
                                      </p:cBhvr>
                                      <p:to>
                                        <p:strVal val="visible"/>
                                      </p:to>
                                    </p:set>
                                    <p:anim calcmode="lin" valueType="num">
                                      <p:cBhvr additive="base">
                                        <p:cTn id="31" dur="1000" fill="hold"/>
                                        <p:tgtEl>
                                          <p:spTgt spid="4104">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10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6" name="Rectangle 8"/>
          <p:cNvSpPr>
            <a:spLocks noGrp="1" noChangeArrowheads="1"/>
          </p:cNvSpPr>
          <p:nvPr>
            <p:ph type="body" idx="1"/>
          </p:nvPr>
        </p:nvSpPr>
        <p:spPr>
          <a:xfrm>
            <a:off x="457200" y="533400"/>
            <a:ext cx="8229600" cy="5592763"/>
          </a:xfrm>
        </p:spPr>
        <p:txBody>
          <a:bodyPr/>
          <a:lstStyle/>
          <a:p>
            <a:pPr eaLnBrk="1" hangingPunct="1">
              <a:defRPr/>
            </a:pPr>
            <a:r>
              <a:rPr lang="el-GR" smtClean="0"/>
              <a:t>Κεντρικό πρόσωπο είναι η Χαδούλα ή αλλιώς Φραγκογιαννού, μια ηλικιωμένη χήρα</a:t>
            </a:r>
          </a:p>
          <a:p>
            <a:pPr eaLnBrk="1" hangingPunct="1">
              <a:defRPr/>
            </a:pPr>
            <a:r>
              <a:rPr lang="el-GR" smtClean="0"/>
              <a:t>Κυριαρχείται από την εγκληματική ιδέα της βρεφοκτονίας και διαπράττει μια σειρά από φόνους μικρών κοριτσιών</a:t>
            </a:r>
          </a:p>
          <a:p>
            <a:pPr eaLnBrk="1" hangingPunct="1">
              <a:defRPr/>
            </a:pPr>
            <a:r>
              <a:rPr lang="el-GR" u="sng" smtClean="0"/>
              <a:t>Η θεωρία της</a:t>
            </a:r>
            <a:r>
              <a:rPr lang="en-US" smtClean="0"/>
              <a:t>:</a:t>
            </a:r>
            <a:r>
              <a:rPr lang="el-GR" smtClean="0"/>
              <a:t> η γέννηση ενός κοριτσιού δεν φέρνει παρά μόνο δυστυχία, όχι μόνο στο ίδιο το παιδί, αλλά και στην οικογένειά του, ιδίως αν είναι φτωχή</a:t>
            </a:r>
            <a:endParaRPr lang="el-GR" u="sng"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anim calcmode="lin" valueType="num">
                                      <p:cBhvr additive="base">
                                        <p:cTn id="7" dur="1000" fill="hold"/>
                                        <p:tgtEl>
                                          <p:spTgt spid="7176">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1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6">
                                            <p:txEl>
                                              <p:pRg st="1" end="1"/>
                                            </p:txEl>
                                          </p:spTgt>
                                        </p:tgtEl>
                                        <p:attrNameLst>
                                          <p:attrName>style.visibility</p:attrName>
                                        </p:attrNameLst>
                                      </p:cBhvr>
                                      <p:to>
                                        <p:strVal val="visible"/>
                                      </p:to>
                                    </p:set>
                                    <p:anim calcmode="lin" valueType="num">
                                      <p:cBhvr additive="base">
                                        <p:cTn id="13" dur="1000" fill="hold"/>
                                        <p:tgtEl>
                                          <p:spTgt spid="7176">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1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6">
                                            <p:txEl>
                                              <p:pRg st="2" end="2"/>
                                            </p:txEl>
                                          </p:spTgt>
                                        </p:tgtEl>
                                        <p:attrNameLst>
                                          <p:attrName>style.visibility</p:attrName>
                                        </p:attrNameLst>
                                      </p:cBhvr>
                                      <p:to>
                                        <p:strVal val="visible"/>
                                      </p:to>
                                    </p:set>
                                    <p:anim calcmode="lin" valueType="num">
                                      <p:cBhvr additive="base">
                                        <p:cTn id="19" dur="1000" fill="hold"/>
                                        <p:tgtEl>
                                          <p:spTgt spid="7176">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17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762000" y="228600"/>
            <a:ext cx="7696200" cy="685800"/>
          </a:xfrm>
        </p:spPr>
        <p:txBody>
          <a:bodyPr/>
          <a:lstStyle/>
          <a:p>
            <a:pPr eaLnBrk="1" hangingPunct="1">
              <a:defRPr/>
            </a:pPr>
            <a:r>
              <a:rPr lang="el-GR" smtClean="0"/>
              <a:t>ΧΑΔΟΥΛΑ </a:t>
            </a:r>
            <a:r>
              <a:rPr lang="en-US" smtClean="0"/>
              <a:t>VS</a:t>
            </a:r>
            <a:r>
              <a:rPr lang="el-GR" smtClean="0"/>
              <a:t> ΛΟΥΚΑΙΝΑ</a:t>
            </a:r>
          </a:p>
        </p:txBody>
      </p:sp>
      <p:sp>
        <p:nvSpPr>
          <p:cNvPr id="11269" name="Rectangle 5"/>
          <p:cNvSpPr>
            <a:spLocks noGrp="1" noChangeArrowheads="1"/>
          </p:cNvSpPr>
          <p:nvPr>
            <p:ph type="body" sz="half" idx="1"/>
          </p:nvPr>
        </p:nvSpPr>
        <p:spPr>
          <a:xfrm>
            <a:off x="457200" y="1600200"/>
            <a:ext cx="4040188" cy="4525963"/>
          </a:xfrm>
        </p:spPr>
        <p:txBody>
          <a:bodyPr/>
          <a:lstStyle/>
          <a:p>
            <a:pPr algn="ctr" eaLnBrk="1" hangingPunct="1">
              <a:buFont typeface="Wingdings" pitchFamily="2" charset="2"/>
              <a:buNone/>
              <a:defRPr/>
            </a:pPr>
            <a:r>
              <a:rPr lang="el-GR" u="sng" smtClean="0"/>
              <a:t>Φόνισσα</a:t>
            </a:r>
          </a:p>
          <a:p>
            <a:pPr eaLnBrk="1" hangingPunct="1">
              <a:buClr>
                <a:schemeClr val="tx1"/>
              </a:buClr>
              <a:defRPr/>
            </a:pPr>
            <a:r>
              <a:rPr lang="el-GR" b="1" i="1" u="sng" smtClean="0"/>
              <a:t>Γενική εικόνα της ζωής της</a:t>
            </a:r>
            <a:r>
              <a:rPr lang="en-US" smtClean="0"/>
              <a:t>:</a:t>
            </a:r>
            <a:r>
              <a:rPr lang="el-GR" smtClean="0"/>
              <a:t> Δεν έκανε τίποτε άλλο πέρα από το να υπηρετεί την οικογένειά της, χωρίς αντιρρήσεις. Αφοσιώθηκε ολοκληρωτικά σε αυτούς.</a:t>
            </a:r>
          </a:p>
        </p:txBody>
      </p:sp>
      <p:sp>
        <p:nvSpPr>
          <p:cNvPr id="11270" name="Rectangle 6"/>
          <p:cNvSpPr>
            <a:spLocks noGrp="1" noChangeArrowheads="1"/>
          </p:cNvSpPr>
          <p:nvPr>
            <p:ph type="body" sz="half" idx="2"/>
          </p:nvPr>
        </p:nvSpPr>
        <p:spPr>
          <a:xfrm>
            <a:off x="4646613" y="1600200"/>
            <a:ext cx="4040187" cy="4525963"/>
          </a:xfrm>
        </p:spPr>
        <p:txBody>
          <a:bodyPr/>
          <a:lstStyle/>
          <a:p>
            <a:pPr algn="ctr" eaLnBrk="1" hangingPunct="1">
              <a:buFont typeface="Wingdings" pitchFamily="2" charset="2"/>
              <a:buNone/>
              <a:defRPr/>
            </a:pPr>
            <a:r>
              <a:rPr lang="el-GR" u="sng" smtClean="0"/>
              <a:t>Μοιρολόγι της φώκιας</a:t>
            </a:r>
          </a:p>
          <a:p>
            <a:pPr eaLnBrk="1" hangingPunct="1">
              <a:buClr>
                <a:schemeClr val="tx1"/>
              </a:buClr>
              <a:defRPr/>
            </a:pPr>
            <a:r>
              <a:rPr lang="el-GR" b="1" i="1" u="sng" smtClean="0"/>
              <a:t>Γενική εικόνα της ζωής της</a:t>
            </a:r>
            <a:r>
              <a:rPr lang="en-US" smtClean="0"/>
              <a:t>:</a:t>
            </a:r>
            <a:r>
              <a:rPr lang="el-GR" smtClean="0"/>
              <a:t> Έχει πληρώσει ακριβό τίμημα στον χάροντα. Χωρίς την ανδρική βοήθεια, αναλαμβάνει όλο το βάρος των οικογενειακών υποχρεώσεων.</a:t>
            </a:r>
            <a:r>
              <a:rPr lang="en-US" smtClean="0"/>
              <a:t> </a:t>
            </a:r>
            <a:r>
              <a:rPr lang="el-GR" smtClean="0"/>
              <a:t> </a:t>
            </a:r>
          </a:p>
          <a:p>
            <a:pPr algn="ctr" eaLnBrk="1" hangingPunct="1">
              <a:buFont typeface="Wingdings" pitchFamily="2" charset="2"/>
              <a:buNone/>
              <a:defRPr/>
            </a:pPr>
            <a:endParaRPr lang="el-GR" u="sng" smtClean="0"/>
          </a:p>
        </p:txBody>
      </p:sp>
      <p:sp>
        <p:nvSpPr>
          <p:cNvPr id="11271" name="Rectangle 7"/>
          <p:cNvSpPr>
            <a:spLocks noChangeArrowheads="1"/>
          </p:cNvSpPr>
          <p:nvPr/>
        </p:nvSpPr>
        <p:spPr bwMode="auto">
          <a:xfrm>
            <a:off x="609600" y="914400"/>
            <a:ext cx="7696200" cy="685800"/>
          </a:xfrm>
          <a:prstGeom prst="rect">
            <a:avLst/>
          </a:prstGeom>
          <a:noFill/>
          <a:ln w="9525">
            <a:noFill/>
            <a:miter lim="800000"/>
            <a:headEnd/>
            <a:tailEnd/>
          </a:ln>
          <a:effectLst/>
        </p:spPr>
        <p:txBody>
          <a:bodyPr anchor="ctr" anchorCtr="1"/>
          <a:lstStyle/>
          <a:p>
            <a:pPr algn="ctr">
              <a:defRPr/>
            </a:pPr>
            <a:r>
              <a:rPr lang="el-GR" sz="2800">
                <a:solidFill>
                  <a:schemeClr val="tx2"/>
                </a:solidFill>
                <a:effectLst>
                  <a:outerShdw blurRad="38100" dist="38100" dir="2700000" algn="tl">
                    <a:srgbClr val="000000"/>
                  </a:outerShdw>
                </a:effectLst>
              </a:rPr>
              <a:t>Γυναίκες βασανισμένες από τη ζωή</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1000" fill="hold"/>
                                        <p:tgtEl>
                                          <p:spTgt spid="11268"/>
                                        </p:tgtEl>
                                        <p:attrNameLst>
                                          <p:attrName>ppt_x</p:attrName>
                                        </p:attrNameLst>
                                      </p:cBhvr>
                                      <p:tavLst>
                                        <p:tav tm="0">
                                          <p:val>
                                            <p:strVal val="#ppt_x"/>
                                          </p:val>
                                        </p:tav>
                                        <p:tav tm="100000">
                                          <p:val>
                                            <p:strVal val="#ppt_x"/>
                                          </p:val>
                                        </p:tav>
                                      </p:tavLst>
                                    </p:anim>
                                    <p:anim calcmode="lin" valueType="num">
                                      <p:cBhvr additive="base">
                                        <p:cTn id="8" dur="10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71">
                                            <p:txEl>
                                              <p:pRg st="0" end="0"/>
                                            </p:txEl>
                                          </p:spTgt>
                                        </p:tgtEl>
                                        <p:attrNameLst>
                                          <p:attrName>style.visibility</p:attrName>
                                        </p:attrNameLst>
                                      </p:cBhvr>
                                      <p:to>
                                        <p:strVal val="visible"/>
                                      </p:to>
                                    </p:set>
                                    <p:anim calcmode="lin" valueType="num">
                                      <p:cBhvr additive="base">
                                        <p:cTn id="13" dur="1000" fill="hold"/>
                                        <p:tgtEl>
                                          <p:spTgt spid="11271">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12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9">
                                            <p:txEl>
                                              <p:pRg st="0" end="0"/>
                                            </p:txEl>
                                          </p:spTgt>
                                        </p:tgtEl>
                                        <p:attrNameLst>
                                          <p:attrName>style.visibility</p:attrName>
                                        </p:attrNameLst>
                                      </p:cBhvr>
                                      <p:to>
                                        <p:strVal val="visible"/>
                                      </p:to>
                                    </p:set>
                                    <p:anim calcmode="lin" valueType="num">
                                      <p:cBhvr additive="base">
                                        <p:cTn id="19" dur="1000" fill="hold"/>
                                        <p:tgtEl>
                                          <p:spTgt spid="11269">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1269">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269">
                                            <p:txEl>
                                              <p:pRg st="1" end="1"/>
                                            </p:txEl>
                                          </p:spTgt>
                                        </p:tgtEl>
                                        <p:attrNameLst>
                                          <p:attrName>style.visibility</p:attrName>
                                        </p:attrNameLst>
                                      </p:cBhvr>
                                      <p:to>
                                        <p:strVal val="visible"/>
                                      </p:to>
                                    </p:set>
                                    <p:anim calcmode="lin" valueType="num">
                                      <p:cBhvr additive="base">
                                        <p:cTn id="23" dur="1000" fill="hold"/>
                                        <p:tgtEl>
                                          <p:spTgt spid="11269">
                                            <p:txEl>
                                              <p:pRg st="1" end="1"/>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112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270">
                                            <p:txEl>
                                              <p:pRg st="0" end="0"/>
                                            </p:txEl>
                                          </p:spTgt>
                                        </p:tgtEl>
                                        <p:attrNameLst>
                                          <p:attrName>style.visibility</p:attrName>
                                        </p:attrNameLst>
                                      </p:cBhvr>
                                      <p:to>
                                        <p:strVal val="visible"/>
                                      </p:to>
                                    </p:set>
                                    <p:anim calcmode="lin" valueType="num">
                                      <p:cBhvr additive="base">
                                        <p:cTn id="29" dur="1000" fill="hold"/>
                                        <p:tgtEl>
                                          <p:spTgt spid="11270">
                                            <p:txEl>
                                              <p:pRg st="0" end="0"/>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11270">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270">
                                            <p:txEl>
                                              <p:pRg st="1" end="1"/>
                                            </p:txEl>
                                          </p:spTgt>
                                        </p:tgtEl>
                                        <p:attrNameLst>
                                          <p:attrName>style.visibility</p:attrName>
                                        </p:attrNameLst>
                                      </p:cBhvr>
                                      <p:to>
                                        <p:strVal val="visible"/>
                                      </p:to>
                                    </p:set>
                                    <p:anim calcmode="lin" valueType="num">
                                      <p:cBhvr additive="base">
                                        <p:cTn id="33" dur="1000" fill="hold"/>
                                        <p:tgtEl>
                                          <p:spTgt spid="11270">
                                            <p:txEl>
                                              <p:pRg st="1" end="1"/>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1127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9" name="Rectangle 5"/>
          <p:cNvSpPr>
            <a:spLocks noGrp="1" noChangeArrowheads="1"/>
          </p:cNvSpPr>
          <p:nvPr>
            <p:ph type="body" sz="half" idx="1"/>
          </p:nvPr>
        </p:nvSpPr>
        <p:spPr>
          <a:xfrm>
            <a:off x="457200" y="533400"/>
            <a:ext cx="4038600" cy="5592763"/>
          </a:xfrm>
        </p:spPr>
        <p:txBody>
          <a:bodyPr/>
          <a:lstStyle/>
          <a:p>
            <a:pPr eaLnBrk="1" hangingPunct="1">
              <a:lnSpc>
                <a:spcPct val="90000"/>
              </a:lnSpc>
              <a:buClr>
                <a:schemeClr val="tx1"/>
              </a:buClr>
              <a:defRPr/>
            </a:pPr>
            <a:r>
              <a:rPr lang="el-GR" b="1" i="1" u="sng" smtClean="0"/>
              <a:t>Άτυχη μητέρα</a:t>
            </a:r>
            <a:r>
              <a:rPr lang="en-US" smtClean="0"/>
              <a:t>: </a:t>
            </a:r>
            <a:r>
              <a:rPr lang="el-GR" smtClean="0"/>
              <a:t>Αποχαιρέτησε 3 από τους γιους της στην ξενιτιά, ενώ ο τέταρτος κατηγορήθηκε για φόνο και  φυλακίστηκε μακριά από τη Σκιάθο, στην Χαλκίδα.</a:t>
            </a:r>
            <a:endParaRPr lang="el-GR" b="1" i="1" u="sng" smtClean="0"/>
          </a:p>
        </p:txBody>
      </p:sp>
      <p:sp>
        <p:nvSpPr>
          <p:cNvPr id="16390" name="Rectangle 6"/>
          <p:cNvSpPr>
            <a:spLocks noGrp="1" noChangeArrowheads="1"/>
          </p:cNvSpPr>
          <p:nvPr>
            <p:ph type="body" sz="half" idx="2"/>
          </p:nvPr>
        </p:nvSpPr>
        <p:spPr>
          <a:xfrm>
            <a:off x="4648200" y="533400"/>
            <a:ext cx="4038600" cy="5592763"/>
          </a:xfrm>
        </p:spPr>
        <p:txBody>
          <a:bodyPr/>
          <a:lstStyle/>
          <a:p>
            <a:pPr eaLnBrk="1" hangingPunct="1">
              <a:lnSpc>
                <a:spcPct val="90000"/>
              </a:lnSpc>
              <a:buClr>
                <a:schemeClr val="tx1"/>
              </a:buClr>
              <a:defRPr/>
            </a:pPr>
            <a:r>
              <a:rPr lang="el-GR" b="1" i="1" u="sng" smtClean="0"/>
              <a:t>Άτυχη μητέρα</a:t>
            </a:r>
            <a:r>
              <a:rPr lang="en-US" smtClean="0"/>
              <a:t>:</a:t>
            </a:r>
            <a:r>
              <a:rPr lang="el-GR" smtClean="0"/>
              <a:t> Έχασε 5 από τα παιδιά της σε μικρή ηλικία, από αρρώστια. Οι δύο γιοι που της είχαν απομείνει, έφυγαν στα ξένα. Ο ένας πήγε στην Αυστραλία και δεν μάθαινε γι’αυτόν, ο μικρός της, όμως, ναυτικός, την θυμόταν πού και πού.</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additive="base">
                                        <p:cTn id="7" dur="1000" fill="hold"/>
                                        <p:tgtEl>
                                          <p:spTgt spid="1638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6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90">
                                            <p:txEl>
                                              <p:pRg st="0" end="0"/>
                                            </p:txEl>
                                          </p:spTgt>
                                        </p:tgtEl>
                                        <p:attrNameLst>
                                          <p:attrName>style.visibility</p:attrName>
                                        </p:attrNameLst>
                                      </p:cBhvr>
                                      <p:to>
                                        <p:strVal val="visible"/>
                                      </p:to>
                                    </p:set>
                                    <p:anim calcmode="lin" valueType="num">
                                      <p:cBhvr additive="base">
                                        <p:cTn id="13" dur="1000" fill="hold"/>
                                        <p:tgtEl>
                                          <p:spTgt spid="16390">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639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8" name="Rectangle 4"/>
          <p:cNvSpPr>
            <a:spLocks noGrp="1" noChangeArrowheads="1"/>
          </p:cNvSpPr>
          <p:nvPr>
            <p:ph type="title"/>
          </p:nvPr>
        </p:nvSpPr>
        <p:spPr/>
        <p:txBody>
          <a:bodyPr/>
          <a:lstStyle/>
          <a:p>
            <a:pPr eaLnBrk="1" hangingPunct="1">
              <a:defRPr/>
            </a:pPr>
            <a:r>
              <a:rPr lang="el-GR" sz="4000" smtClean="0">
                <a:solidFill>
                  <a:schemeClr val="tx1"/>
                </a:solidFill>
              </a:rPr>
              <a:t>ΑΛΕΞΑΝΔΡΟΣ ΠΑΠΑΔΙΑΜΑΝΤΗΣ</a:t>
            </a:r>
          </a:p>
        </p:txBody>
      </p:sp>
      <p:sp>
        <p:nvSpPr>
          <p:cNvPr id="190469" name="Rectangle 5"/>
          <p:cNvSpPr>
            <a:spLocks noGrp="1" noChangeArrowheads="1"/>
          </p:cNvSpPr>
          <p:nvPr>
            <p:ph type="body" idx="1"/>
          </p:nvPr>
        </p:nvSpPr>
        <p:spPr/>
        <p:txBody>
          <a:bodyPr/>
          <a:lstStyle/>
          <a:p>
            <a:pPr eaLnBrk="1" hangingPunct="1">
              <a:defRPr/>
            </a:pPr>
            <a:r>
              <a:rPr lang="el-GR" smtClean="0"/>
              <a:t>Γεννήθηκε στην Σκιάθο, στις 4 Μαρτίου 1851.</a:t>
            </a:r>
          </a:p>
          <a:p>
            <a:pPr eaLnBrk="1" hangingPunct="1">
              <a:defRPr/>
            </a:pPr>
            <a:r>
              <a:rPr lang="el-GR" smtClean="0"/>
              <a:t>Καταγόταν από πολύτεκνη οικογένεια.</a:t>
            </a:r>
          </a:p>
          <a:p>
            <a:pPr eaLnBrk="1" hangingPunct="1">
              <a:defRPr/>
            </a:pPr>
            <a:r>
              <a:rPr lang="el-GR" smtClean="0"/>
              <a:t>Ο πατέρας του, Αδαμάντιος Εμμανουήλ ήταν γόνος ναυτικής οικογένειας και ιερέας του νησιού. Η μητέρα του, Αγγελική Μωραΐτη καταγόταν από αρχοντική οικογένεια του Μυστρά.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0468"/>
                                        </p:tgtEl>
                                        <p:attrNameLst>
                                          <p:attrName>style.visibility</p:attrName>
                                        </p:attrNameLst>
                                      </p:cBhvr>
                                      <p:to>
                                        <p:strVal val="visible"/>
                                      </p:to>
                                    </p:set>
                                    <p:anim calcmode="lin" valueType="num">
                                      <p:cBhvr additive="base">
                                        <p:cTn id="7" dur="1000" fill="hold"/>
                                        <p:tgtEl>
                                          <p:spTgt spid="190468"/>
                                        </p:tgtEl>
                                        <p:attrNameLst>
                                          <p:attrName>ppt_x</p:attrName>
                                        </p:attrNameLst>
                                      </p:cBhvr>
                                      <p:tavLst>
                                        <p:tav tm="0">
                                          <p:val>
                                            <p:strVal val="#ppt_x"/>
                                          </p:val>
                                        </p:tav>
                                        <p:tav tm="100000">
                                          <p:val>
                                            <p:strVal val="#ppt_x"/>
                                          </p:val>
                                        </p:tav>
                                      </p:tavLst>
                                    </p:anim>
                                    <p:anim calcmode="lin" valueType="num">
                                      <p:cBhvr additive="base">
                                        <p:cTn id="8" dur="1000" fill="hold"/>
                                        <p:tgtEl>
                                          <p:spTgt spid="1904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0469">
                                            <p:txEl>
                                              <p:pRg st="0" end="0"/>
                                            </p:txEl>
                                          </p:spTgt>
                                        </p:tgtEl>
                                        <p:attrNameLst>
                                          <p:attrName>style.visibility</p:attrName>
                                        </p:attrNameLst>
                                      </p:cBhvr>
                                      <p:to>
                                        <p:strVal val="visible"/>
                                      </p:to>
                                    </p:set>
                                    <p:anim calcmode="lin" valueType="num">
                                      <p:cBhvr additive="base">
                                        <p:cTn id="13" dur="1000" fill="hold"/>
                                        <p:tgtEl>
                                          <p:spTgt spid="190469">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904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0469">
                                            <p:txEl>
                                              <p:pRg st="1" end="1"/>
                                            </p:txEl>
                                          </p:spTgt>
                                        </p:tgtEl>
                                        <p:attrNameLst>
                                          <p:attrName>style.visibility</p:attrName>
                                        </p:attrNameLst>
                                      </p:cBhvr>
                                      <p:to>
                                        <p:strVal val="visible"/>
                                      </p:to>
                                    </p:set>
                                    <p:anim calcmode="lin" valueType="num">
                                      <p:cBhvr additive="base">
                                        <p:cTn id="19" dur="1000" fill="hold"/>
                                        <p:tgtEl>
                                          <p:spTgt spid="190469">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904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0469">
                                            <p:txEl>
                                              <p:pRg st="2" end="2"/>
                                            </p:txEl>
                                          </p:spTgt>
                                        </p:tgtEl>
                                        <p:attrNameLst>
                                          <p:attrName>style.visibility</p:attrName>
                                        </p:attrNameLst>
                                      </p:cBhvr>
                                      <p:to>
                                        <p:strVal val="visible"/>
                                      </p:to>
                                    </p:set>
                                    <p:anim calcmode="lin" valueType="num">
                                      <p:cBhvr additive="base">
                                        <p:cTn id="25" dur="1000" fill="hold"/>
                                        <p:tgtEl>
                                          <p:spTgt spid="190469">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9046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8"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7" name="Rectangle 5"/>
          <p:cNvSpPr>
            <a:spLocks noGrp="1" noChangeArrowheads="1"/>
          </p:cNvSpPr>
          <p:nvPr>
            <p:ph type="body" sz="half" idx="1"/>
          </p:nvPr>
        </p:nvSpPr>
        <p:spPr>
          <a:xfrm>
            <a:off x="457200" y="457200"/>
            <a:ext cx="4114800" cy="6781800"/>
          </a:xfrm>
        </p:spPr>
        <p:txBody>
          <a:bodyPr/>
          <a:lstStyle/>
          <a:p>
            <a:pPr eaLnBrk="1" hangingPunct="1">
              <a:lnSpc>
                <a:spcPct val="80000"/>
              </a:lnSpc>
              <a:buClr>
                <a:schemeClr val="tx1"/>
              </a:buClr>
              <a:defRPr/>
            </a:pPr>
            <a:r>
              <a:rPr lang="el-GR" sz="2400" b="1" i="1" u="sng" smtClean="0"/>
              <a:t>Θάνατος</a:t>
            </a:r>
            <a:r>
              <a:rPr lang="en-US" sz="2400" smtClean="0"/>
              <a:t>:</a:t>
            </a:r>
            <a:r>
              <a:rPr lang="el-GR" sz="2400" smtClean="0"/>
              <a:t> Εξαιτίας της ψυχολογίας και των σκέψεών της, προκαλεί τον θάνατο. Δεν διστάζει καθόλου να σκοτώσει την εγγονή της. Ξεπερνά τις τύψεις από τον πρώτο φόνο και διαπράττει κι άλλους, χωρίς πλέον να συνειδητοποιεί τον πόνο και το κακό που προξενεί. Έχει χάσει κάθε αίσθηση της λογικής. Θεωρεί τα κορίτσια βάρος για τις οικογένειές τους και θέλει να απαλλάξει τον κόσμο από αυτά. Με βάση τα δικά της βιώματα, πιστεύει ότι τα περιμένει μία ζωή γεμάτη δυστυχία και βάσανα.</a:t>
            </a:r>
          </a:p>
        </p:txBody>
      </p:sp>
      <p:sp>
        <p:nvSpPr>
          <p:cNvPr id="18438" name="Rectangle 6"/>
          <p:cNvSpPr>
            <a:spLocks noGrp="1" noChangeArrowheads="1"/>
          </p:cNvSpPr>
          <p:nvPr>
            <p:ph type="body" sz="half" idx="2"/>
          </p:nvPr>
        </p:nvSpPr>
        <p:spPr>
          <a:xfrm>
            <a:off x="4648200" y="457200"/>
            <a:ext cx="4191000" cy="6629400"/>
          </a:xfrm>
        </p:spPr>
        <p:txBody>
          <a:bodyPr/>
          <a:lstStyle/>
          <a:p>
            <a:pPr eaLnBrk="1" hangingPunct="1">
              <a:lnSpc>
                <a:spcPct val="80000"/>
              </a:lnSpc>
              <a:buClr>
                <a:schemeClr val="tx1"/>
              </a:buClr>
              <a:defRPr/>
            </a:pPr>
            <a:r>
              <a:rPr lang="el-GR" sz="2400" b="1" i="1" u="sng" smtClean="0"/>
              <a:t>Θάνατος</a:t>
            </a:r>
            <a:r>
              <a:rPr lang="en-US" sz="2400" smtClean="0"/>
              <a:t>:</a:t>
            </a:r>
            <a:r>
              <a:rPr lang="el-GR" sz="2400" smtClean="0"/>
              <a:t> Τον συναντά απρόσμενα και δεν μπορεί να τον ανατρέψει. Τον δέχεται αδιαμαρτύρητα και προσπαθεί να προχωρήσει μπροστά, χωρίς βέβαια να ξεχνά. Ακόμα και μετά από καιρό, θρηνεί και μοιρολογά για τον ξαφνικό χαμό των παιδιών της και του συζύγου της. Αν και ζει σε μια εποχή που οι ασθένειες θέριζαν τα μικρά παιδιά και οι απώλειες ήταν συνηθισμένες, ο πόνος της για τον θάνατο τους είναι αβάσταχτος, ασίγαστος και αιώνιος.</a:t>
            </a:r>
            <a:endParaRPr lang="el-GR" sz="2400" b="1" i="1" u="sng" smtClean="0"/>
          </a:p>
          <a:p>
            <a:pPr eaLnBrk="1" hangingPunct="1">
              <a:lnSpc>
                <a:spcPct val="80000"/>
              </a:lnSpc>
              <a:defRPr/>
            </a:pPr>
            <a:endParaRPr lang="el-GR" sz="2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 calcmode="lin" valueType="num">
                                      <p:cBhvr additive="base">
                                        <p:cTn id="7" dur="1000" fill="hold"/>
                                        <p:tgtEl>
                                          <p:spTgt spid="1843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84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8">
                                            <p:txEl>
                                              <p:pRg st="0" end="0"/>
                                            </p:txEl>
                                          </p:spTgt>
                                        </p:tgtEl>
                                        <p:attrNameLst>
                                          <p:attrName>style.visibility</p:attrName>
                                        </p:attrNameLst>
                                      </p:cBhvr>
                                      <p:to>
                                        <p:strVal val="visible"/>
                                      </p:to>
                                    </p:set>
                                    <p:anim calcmode="lin" valueType="num">
                                      <p:cBhvr additive="base">
                                        <p:cTn id="13" dur="1000" fill="hold"/>
                                        <p:tgtEl>
                                          <p:spTgt spid="18438">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84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1" name="Rectangle 5"/>
          <p:cNvSpPr>
            <a:spLocks noGrp="1" noChangeArrowheads="1"/>
          </p:cNvSpPr>
          <p:nvPr>
            <p:ph type="body" sz="half" idx="1"/>
          </p:nvPr>
        </p:nvSpPr>
        <p:spPr>
          <a:xfrm>
            <a:off x="457200" y="457200"/>
            <a:ext cx="4038600" cy="5668963"/>
          </a:xfrm>
        </p:spPr>
        <p:txBody>
          <a:bodyPr/>
          <a:lstStyle/>
          <a:p>
            <a:pPr eaLnBrk="1" hangingPunct="1">
              <a:lnSpc>
                <a:spcPct val="90000"/>
              </a:lnSpc>
              <a:buClr>
                <a:schemeClr val="tx1"/>
              </a:buClr>
              <a:defRPr/>
            </a:pPr>
            <a:r>
              <a:rPr lang="el-GR" b="1" i="1" u="sng" smtClean="0"/>
              <a:t>Απολογισμός</a:t>
            </a:r>
            <a:r>
              <a:rPr lang="en-US" smtClean="0"/>
              <a:t>:</a:t>
            </a:r>
            <a:r>
              <a:rPr lang="el-GR" smtClean="0"/>
              <a:t> Πικράθηκε όταν συνειδητοποίησε πως η ζωή της ήταν ανώφελη, αδιάφορη, άχαρη και μουντή. Αναπολεί εικόνες και αναμνήσεις γεμάτες θυσίες, βάσανα, ταλαιπωρία,τίποτα το ευχάριστο,το όμορφο.  Κυριαρχείται από σκοτεινές σκέψεις και συναισθήματα. </a:t>
            </a:r>
            <a:endParaRPr lang="el-GR" u="sng" smtClean="0"/>
          </a:p>
        </p:txBody>
      </p:sp>
      <p:sp>
        <p:nvSpPr>
          <p:cNvPr id="14342" name="Rectangle 6"/>
          <p:cNvSpPr>
            <a:spLocks noGrp="1" noChangeArrowheads="1"/>
          </p:cNvSpPr>
          <p:nvPr>
            <p:ph type="body" sz="half" idx="2"/>
          </p:nvPr>
        </p:nvSpPr>
        <p:spPr>
          <a:xfrm>
            <a:off x="4648200" y="457200"/>
            <a:ext cx="4038600" cy="5668963"/>
          </a:xfrm>
        </p:spPr>
        <p:txBody>
          <a:bodyPr/>
          <a:lstStyle/>
          <a:p>
            <a:pPr eaLnBrk="1" hangingPunct="1">
              <a:lnSpc>
                <a:spcPct val="90000"/>
              </a:lnSpc>
              <a:buClr>
                <a:schemeClr val="tx1"/>
              </a:buClr>
              <a:defRPr/>
            </a:pPr>
            <a:r>
              <a:rPr lang="el-GR" b="1" i="1" u="sng" smtClean="0"/>
              <a:t>Απολογισμός</a:t>
            </a:r>
            <a:r>
              <a:rPr lang="en-US" smtClean="0"/>
              <a:t>:</a:t>
            </a:r>
            <a:r>
              <a:rPr lang="el-GR" smtClean="0"/>
              <a:t>     Έχει στιγματιστεί από τους καημούς και τα πένθη. Δέχεται τα χτυπήματα της μοίρας, χωρίς να μπορεί να τα αποτρέψει. Όμως, κάνει υπομονή και αντλεί δύναμη από την μοναδική κόρη που της απέμεινε και από τα εγγόνια της. </a:t>
            </a:r>
            <a:endParaRPr lang="el-GR" u="sng" smtClean="0"/>
          </a:p>
          <a:p>
            <a:pPr eaLnBrk="1" hangingPunct="1">
              <a:lnSpc>
                <a:spcPct val="90000"/>
              </a:lnSpc>
              <a:buFont typeface="Wingdings" pitchFamily="2" charset="2"/>
              <a:buNone/>
              <a:defRPr/>
            </a:pPr>
            <a:r>
              <a:rPr lang="el-GR"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 calcmode="lin" valueType="num">
                                      <p:cBhvr additive="base">
                                        <p:cTn id="7" dur="1000" fill="hold"/>
                                        <p:tgtEl>
                                          <p:spTgt spid="1434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2">
                                            <p:txEl>
                                              <p:pRg st="0" end="0"/>
                                            </p:txEl>
                                          </p:spTgt>
                                        </p:tgtEl>
                                        <p:attrNameLst>
                                          <p:attrName>style.visibility</p:attrName>
                                        </p:attrNameLst>
                                      </p:cBhvr>
                                      <p:to>
                                        <p:strVal val="visible"/>
                                      </p:to>
                                    </p:set>
                                    <p:anim calcmode="lin" valueType="num">
                                      <p:cBhvr additive="base">
                                        <p:cTn id="13" dur="1000" fill="hold"/>
                                        <p:tgtEl>
                                          <p:spTgt spid="14342">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434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8900" name="Rectangle 4"/>
          <p:cNvSpPr>
            <a:spLocks noGrp="1" noChangeArrowheads="1"/>
          </p:cNvSpPr>
          <p:nvPr>
            <p:ph type="title"/>
          </p:nvPr>
        </p:nvSpPr>
        <p:spPr>
          <a:xfrm>
            <a:off x="457200" y="2743200"/>
            <a:ext cx="8229600" cy="1139825"/>
          </a:xfrm>
        </p:spPr>
        <p:txBody>
          <a:bodyPr/>
          <a:lstStyle/>
          <a:p>
            <a:pPr eaLnBrk="1" hangingPunct="1">
              <a:defRPr/>
            </a:pPr>
            <a:r>
              <a:rPr lang="en-US" sz="7200" smtClean="0"/>
              <a:t>T</a:t>
            </a:r>
            <a:r>
              <a:rPr lang="el-GR" sz="7200" smtClean="0"/>
              <a:t>ΕΛΟΣ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8900"/>
                                        </p:tgtEl>
                                        <p:attrNameLst>
                                          <p:attrName>style.visibility</p:attrName>
                                        </p:attrNameLst>
                                      </p:cBhvr>
                                      <p:to>
                                        <p:strVal val="visible"/>
                                      </p:to>
                                    </p:set>
                                    <p:animEffect transition="in" filter="circle(in)">
                                      <p:cBhvr>
                                        <p:cTn id="7" dur="1000"/>
                                        <p:tgtEl>
                                          <p:spTgt spid="208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9" name="Rectangle 3"/>
          <p:cNvSpPr>
            <a:spLocks noGrp="1" noChangeArrowheads="1"/>
          </p:cNvSpPr>
          <p:nvPr>
            <p:ph type="body" idx="1"/>
          </p:nvPr>
        </p:nvSpPr>
        <p:spPr>
          <a:xfrm>
            <a:off x="457200" y="838200"/>
            <a:ext cx="8229600" cy="4876800"/>
          </a:xfrm>
        </p:spPr>
        <p:txBody>
          <a:bodyPr/>
          <a:lstStyle/>
          <a:p>
            <a:pPr eaLnBrk="1" hangingPunct="1">
              <a:defRPr/>
            </a:pPr>
            <a:r>
              <a:rPr lang="el-GR" sz="2800" smtClean="0"/>
              <a:t>Φοιτά στο Δημοτικό από το 1856 ως το 1868.</a:t>
            </a:r>
          </a:p>
          <a:p>
            <a:pPr eaLnBrk="1" hangingPunct="1">
              <a:defRPr/>
            </a:pPr>
            <a:r>
              <a:rPr lang="el-GR" sz="2800" smtClean="0"/>
              <a:t>Εγγράφεται στη Γ’ τάξη του Γυμνασίου Πειραιώς. Διακόπτει, όμως, και πάλι την φοίτησή του στο Γυμνάσιο και επιστρέφει στην Σκιάθο.</a:t>
            </a:r>
          </a:p>
          <a:p>
            <a:pPr eaLnBrk="1" hangingPunct="1">
              <a:defRPr/>
            </a:pPr>
            <a:r>
              <a:rPr lang="el-GR" sz="2800" smtClean="0"/>
              <a:t>Ο πατέρας του τον στέλνει στην Αθήνα για να σπουδάσει Θεολογία, αλλά αυτός την τελευταία στιγμή</a:t>
            </a:r>
            <a:r>
              <a:rPr lang="en-US" sz="2800" smtClean="0"/>
              <a:t>,</a:t>
            </a:r>
            <a:r>
              <a:rPr lang="el-GR" sz="2800" smtClean="0"/>
              <a:t> γράφεται στην Φιλοσοφική Σχολή του Πανεπιστημίου Αθηνών.</a:t>
            </a:r>
          </a:p>
          <a:p>
            <a:pPr eaLnBrk="1" hangingPunct="1">
              <a:defRPr/>
            </a:pPr>
            <a:r>
              <a:rPr lang="el-GR" sz="2800" smtClean="0"/>
              <a:t>Απογοητεύεται γρήγορα από το στείρο κλίμα της σχολής και τα παρατά.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1000" fill="hold"/>
                                        <p:tgtEl>
                                          <p:spTgt spid="19353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93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1000" fill="hold"/>
                                        <p:tgtEl>
                                          <p:spTgt spid="19353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93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1000" fill="hold"/>
                                        <p:tgtEl>
                                          <p:spTgt spid="193539">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93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3539">
                                            <p:txEl>
                                              <p:pRg st="3" end="3"/>
                                            </p:txEl>
                                          </p:spTgt>
                                        </p:tgtEl>
                                        <p:attrNameLst>
                                          <p:attrName>style.visibility</p:attrName>
                                        </p:attrNameLst>
                                      </p:cBhvr>
                                      <p:to>
                                        <p:strVal val="visible"/>
                                      </p:to>
                                    </p:set>
                                    <p:anim calcmode="lin" valueType="num">
                                      <p:cBhvr additive="base">
                                        <p:cTn id="25" dur="1000" fill="hold"/>
                                        <p:tgtEl>
                                          <p:spTgt spid="193539">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935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3" name="Rectangle 3"/>
          <p:cNvSpPr>
            <a:spLocks noGrp="1" noChangeArrowheads="1"/>
          </p:cNvSpPr>
          <p:nvPr>
            <p:ph type="body" idx="1"/>
          </p:nvPr>
        </p:nvSpPr>
        <p:spPr>
          <a:xfrm>
            <a:off x="457200" y="914400"/>
            <a:ext cx="8229600" cy="4953000"/>
          </a:xfrm>
        </p:spPr>
        <p:txBody>
          <a:bodyPr/>
          <a:lstStyle/>
          <a:p>
            <a:pPr eaLnBrk="1" hangingPunct="1">
              <a:lnSpc>
                <a:spcPct val="90000"/>
              </a:lnSpc>
              <a:defRPr/>
            </a:pPr>
            <a:r>
              <a:rPr lang="el-GR" smtClean="0"/>
              <a:t>Μελετά μόνος του αγγλικά και γαλλικά και παραδίδει μαθήματα.</a:t>
            </a:r>
          </a:p>
          <a:p>
            <a:pPr eaLnBrk="1" hangingPunct="1">
              <a:lnSpc>
                <a:spcPct val="90000"/>
              </a:lnSpc>
              <a:defRPr/>
            </a:pPr>
            <a:r>
              <a:rPr lang="el-GR" smtClean="0"/>
              <a:t>Το 1878 γνωρίζεται με έναν εκδότη που θα τον παρακινήσει να δημοσιεύσει το πρώτο του μυθιστόρημα με τίτλο «Η Μετανάστις» στην εφημερίδα της Κωνσταντινούπολης «Νεολόγος».</a:t>
            </a:r>
          </a:p>
          <a:p>
            <a:pPr eaLnBrk="1" hangingPunct="1">
              <a:lnSpc>
                <a:spcPct val="90000"/>
              </a:lnSpc>
              <a:defRPr/>
            </a:pPr>
            <a:r>
              <a:rPr lang="el-GR" smtClean="0"/>
              <a:t>Το 1882 ακολουθεί το δεύτερο μυθιστόρημα του με τίτλο «Οι έμποροι των εθνών».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 calcmode="lin" valueType="num">
                                      <p:cBhvr additive="base">
                                        <p:cTn id="7" dur="1000" fill="hold"/>
                                        <p:tgtEl>
                                          <p:spTgt spid="19456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94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63">
                                            <p:txEl>
                                              <p:pRg st="1" end="1"/>
                                            </p:txEl>
                                          </p:spTgt>
                                        </p:tgtEl>
                                        <p:attrNameLst>
                                          <p:attrName>style.visibility</p:attrName>
                                        </p:attrNameLst>
                                      </p:cBhvr>
                                      <p:to>
                                        <p:strVal val="visible"/>
                                      </p:to>
                                    </p:set>
                                    <p:anim calcmode="lin" valueType="num">
                                      <p:cBhvr additive="base">
                                        <p:cTn id="13" dur="1000" fill="hold"/>
                                        <p:tgtEl>
                                          <p:spTgt spid="19456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94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63">
                                            <p:txEl>
                                              <p:pRg st="2" end="2"/>
                                            </p:txEl>
                                          </p:spTgt>
                                        </p:tgtEl>
                                        <p:attrNameLst>
                                          <p:attrName>style.visibility</p:attrName>
                                        </p:attrNameLst>
                                      </p:cBhvr>
                                      <p:to>
                                        <p:strVal val="visible"/>
                                      </p:to>
                                    </p:set>
                                    <p:anim calcmode="lin" valueType="num">
                                      <p:cBhvr additive="base">
                                        <p:cTn id="19" dur="1000" fill="hold"/>
                                        <p:tgtEl>
                                          <p:spTgt spid="19456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945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defRPr/>
            </a:pPr>
            <a:r>
              <a:rPr lang="el-GR" smtClean="0"/>
              <a:t>ΤΟ ΕΡΓΟ ΤΟΥ</a:t>
            </a:r>
          </a:p>
        </p:txBody>
      </p:sp>
      <p:sp>
        <p:nvSpPr>
          <p:cNvPr id="196611" name="Rectangle 3"/>
          <p:cNvSpPr>
            <a:spLocks noGrp="1" noChangeArrowheads="1"/>
          </p:cNvSpPr>
          <p:nvPr>
            <p:ph type="body" idx="1"/>
          </p:nvPr>
        </p:nvSpPr>
        <p:spPr>
          <a:xfrm>
            <a:off x="457200" y="1600200"/>
            <a:ext cx="8229600" cy="4953000"/>
          </a:xfrm>
        </p:spPr>
        <p:txBody>
          <a:bodyPr/>
          <a:lstStyle/>
          <a:p>
            <a:pPr eaLnBrk="1" hangingPunct="1">
              <a:lnSpc>
                <a:spcPct val="90000"/>
              </a:lnSpc>
              <a:defRPr/>
            </a:pPr>
            <a:r>
              <a:rPr lang="el-GR" smtClean="0"/>
              <a:t>3 μυθιστορήματα</a:t>
            </a:r>
            <a:r>
              <a:rPr lang="en-US" smtClean="0"/>
              <a:t>:</a:t>
            </a:r>
            <a:r>
              <a:rPr lang="el-GR" smtClean="0"/>
              <a:t> Η Μετανάστις (1880), </a:t>
            </a:r>
            <a:endParaRPr lang="en-US" smtClean="0"/>
          </a:p>
          <a:p>
            <a:pPr eaLnBrk="1" hangingPunct="1">
              <a:lnSpc>
                <a:spcPct val="90000"/>
              </a:lnSpc>
              <a:buFont typeface="Wingdings" pitchFamily="2" charset="2"/>
              <a:buNone/>
              <a:defRPr/>
            </a:pPr>
            <a:r>
              <a:rPr lang="en-US" smtClean="0"/>
              <a:t>   </a:t>
            </a:r>
            <a:r>
              <a:rPr lang="el-GR" smtClean="0"/>
              <a:t>Οι Έμποροι των Εθνών (1883)</a:t>
            </a:r>
            <a:r>
              <a:rPr lang="en-US" smtClean="0"/>
              <a:t>,</a:t>
            </a:r>
          </a:p>
          <a:p>
            <a:pPr eaLnBrk="1" hangingPunct="1">
              <a:lnSpc>
                <a:spcPct val="90000"/>
              </a:lnSpc>
              <a:buFont typeface="Wingdings" pitchFamily="2" charset="2"/>
              <a:buNone/>
              <a:defRPr/>
            </a:pPr>
            <a:r>
              <a:rPr lang="en-US" smtClean="0"/>
              <a:t>  </a:t>
            </a:r>
            <a:r>
              <a:rPr lang="el-GR" smtClean="0"/>
              <a:t> Η Γυφτοπούλα (1884) </a:t>
            </a:r>
            <a:endParaRPr lang="en-US" smtClean="0"/>
          </a:p>
          <a:p>
            <a:pPr eaLnBrk="1" hangingPunct="1">
              <a:lnSpc>
                <a:spcPct val="90000"/>
              </a:lnSpc>
              <a:defRPr/>
            </a:pPr>
            <a:r>
              <a:rPr lang="el-GR" smtClean="0"/>
              <a:t>4</a:t>
            </a:r>
            <a:r>
              <a:rPr lang="en-US" smtClean="0"/>
              <a:t> </a:t>
            </a:r>
            <a:r>
              <a:rPr lang="el-GR" smtClean="0"/>
              <a:t>νουβέλες</a:t>
            </a:r>
            <a:r>
              <a:rPr lang="en-US" smtClean="0"/>
              <a:t>:</a:t>
            </a:r>
            <a:r>
              <a:rPr lang="el-GR" smtClean="0"/>
              <a:t> Βαρδιάνος στα σπόρκα (1893), </a:t>
            </a:r>
            <a:r>
              <a:rPr lang="el-GR" smtClean="0">
                <a:effectLst/>
              </a:rPr>
              <a:t>Η Φόνισσα </a:t>
            </a:r>
            <a:r>
              <a:rPr lang="el-GR" smtClean="0"/>
              <a:t>(1903), </a:t>
            </a:r>
            <a:endParaRPr lang="en-US" smtClean="0"/>
          </a:p>
          <a:p>
            <a:pPr eaLnBrk="1" hangingPunct="1">
              <a:lnSpc>
                <a:spcPct val="90000"/>
              </a:lnSpc>
              <a:buFont typeface="Wingdings" pitchFamily="2" charset="2"/>
              <a:buNone/>
              <a:defRPr/>
            </a:pPr>
            <a:r>
              <a:rPr lang="en-US" smtClean="0"/>
              <a:t>   </a:t>
            </a:r>
            <a:r>
              <a:rPr lang="el-GR" smtClean="0"/>
              <a:t>Τα Ρόδιν' ακρογιάλια (1908), Χρήστος Μηλιόνης (1885)</a:t>
            </a:r>
          </a:p>
          <a:p>
            <a:pPr eaLnBrk="1" hangingPunct="1">
              <a:lnSpc>
                <a:spcPct val="90000"/>
              </a:lnSpc>
              <a:defRPr/>
            </a:pPr>
            <a:r>
              <a:rPr lang="el-GR" smtClean="0"/>
              <a:t>Και πολλά διηγήματα, όπως </a:t>
            </a:r>
            <a:r>
              <a:rPr lang="el-GR" i="1" smtClean="0">
                <a:effectLst/>
              </a:rPr>
              <a:t>Το Μοιρολόγι της Φώκιας</a:t>
            </a:r>
            <a:r>
              <a:rPr lang="el-GR" smtClean="0"/>
              <a:t> </a:t>
            </a:r>
            <a:r>
              <a:rPr lang="en-US" smtClean="0"/>
              <a:t>(1908) </a:t>
            </a:r>
            <a:r>
              <a:rPr lang="el-GR" smtClean="0"/>
              <a:t>κ.α.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6610"/>
                                        </p:tgtEl>
                                        <p:attrNameLst>
                                          <p:attrName>style.visibility</p:attrName>
                                        </p:attrNameLst>
                                      </p:cBhvr>
                                      <p:to>
                                        <p:strVal val="visible"/>
                                      </p:to>
                                    </p:set>
                                    <p:anim calcmode="lin" valueType="num">
                                      <p:cBhvr additive="base">
                                        <p:cTn id="7" dur="1000" fill="hold"/>
                                        <p:tgtEl>
                                          <p:spTgt spid="196610"/>
                                        </p:tgtEl>
                                        <p:attrNameLst>
                                          <p:attrName>ppt_x</p:attrName>
                                        </p:attrNameLst>
                                      </p:cBhvr>
                                      <p:tavLst>
                                        <p:tav tm="0">
                                          <p:val>
                                            <p:strVal val="#ppt_x"/>
                                          </p:val>
                                        </p:tav>
                                        <p:tav tm="100000">
                                          <p:val>
                                            <p:strVal val="#ppt_x"/>
                                          </p:val>
                                        </p:tav>
                                      </p:tavLst>
                                    </p:anim>
                                    <p:anim calcmode="lin" valueType="num">
                                      <p:cBhvr additive="base">
                                        <p:cTn id="8" dur="1000" fill="hold"/>
                                        <p:tgtEl>
                                          <p:spTgt spid="1966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6611">
                                            <p:txEl>
                                              <p:pRg st="0" end="0"/>
                                            </p:txEl>
                                          </p:spTgt>
                                        </p:tgtEl>
                                        <p:attrNameLst>
                                          <p:attrName>style.visibility</p:attrName>
                                        </p:attrNameLst>
                                      </p:cBhvr>
                                      <p:to>
                                        <p:strVal val="visible"/>
                                      </p:to>
                                    </p:set>
                                    <p:anim calcmode="lin" valueType="num">
                                      <p:cBhvr additive="base">
                                        <p:cTn id="13" dur="1000" fill="hold"/>
                                        <p:tgtEl>
                                          <p:spTgt spid="196611">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9661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6611">
                                            <p:txEl>
                                              <p:pRg st="1" end="1"/>
                                            </p:txEl>
                                          </p:spTgt>
                                        </p:tgtEl>
                                        <p:attrNameLst>
                                          <p:attrName>style.visibility</p:attrName>
                                        </p:attrNameLst>
                                      </p:cBhvr>
                                      <p:to>
                                        <p:strVal val="visible"/>
                                      </p:to>
                                    </p:set>
                                    <p:anim calcmode="lin" valueType="num">
                                      <p:cBhvr additive="base">
                                        <p:cTn id="17" dur="1000" fill="hold"/>
                                        <p:tgtEl>
                                          <p:spTgt spid="196611">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96611">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96611">
                                            <p:txEl>
                                              <p:pRg st="2" end="2"/>
                                            </p:txEl>
                                          </p:spTgt>
                                        </p:tgtEl>
                                        <p:attrNameLst>
                                          <p:attrName>style.visibility</p:attrName>
                                        </p:attrNameLst>
                                      </p:cBhvr>
                                      <p:to>
                                        <p:strVal val="visible"/>
                                      </p:to>
                                    </p:set>
                                    <p:anim calcmode="lin" valueType="num">
                                      <p:cBhvr additive="base">
                                        <p:cTn id="21" dur="1000" fill="hold"/>
                                        <p:tgtEl>
                                          <p:spTgt spid="196611">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96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6611">
                                            <p:txEl>
                                              <p:pRg st="3" end="3"/>
                                            </p:txEl>
                                          </p:spTgt>
                                        </p:tgtEl>
                                        <p:attrNameLst>
                                          <p:attrName>style.visibility</p:attrName>
                                        </p:attrNameLst>
                                      </p:cBhvr>
                                      <p:to>
                                        <p:strVal val="visible"/>
                                      </p:to>
                                    </p:set>
                                    <p:anim calcmode="lin" valueType="num">
                                      <p:cBhvr additive="base">
                                        <p:cTn id="27" dur="1000" fill="hold"/>
                                        <p:tgtEl>
                                          <p:spTgt spid="196611">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96611">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6611">
                                            <p:txEl>
                                              <p:pRg st="4" end="4"/>
                                            </p:txEl>
                                          </p:spTgt>
                                        </p:tgtEl>
                                        <p:attrNameLst>
                                          <p:attrName>style.visibility</p:attrName>
                                        </p:attrNameLst>
                                      </p:cBhvr>
                                      <p:to>
                                        <p:strVal val="visible"/>
                                      </p:to>
                                    </p:set>
                                    <p:anim calcmode="lin" valueType="num">
                                      <p:cBhvr additive="base">
                                        <p:cTn id="31" dur="1000" fill="hold"/>
                                        <p:tgtEl>
                                          <p:spTgt spid="196611">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966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6611">
                                            <p:txEl>
                                              <p:pRg st="5" end="5"/>
                                            </p:txEl>
                                          </p:spTgt>
                                        </p:tgtEl>
                                        <p:attrNameLst>
                                          <p:attrName>style.visibility</p:attrName>
                                        </p:attrNameLst>
                                      </p:cBhvr>
                                      <p:to>
                                        <p:strVal val="visible"/>
                                      </p:to>
                                    </p:set>
                                    <p:anim calcmode="lin" valueType="num">
                                      <p:cBhvr additive="base">
                                        <p:cTn id="37" dur="1000" fill="hold"/>
                                        <p:tgtEl>
                                          <p:spTgt spid="196611">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1966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7" name="Rectangle 3"/>
          <p:cNvSpPr>
            <a:spLocks noGrp="1" noChangeArrowheads="1"/>
          </p:cNvSpPr>
          <p:nvPr>
            <p:ph type="body" idx="1"/>
          </p:nvPr>
        </p:nvSpPr>
        <p:spPr>
          <a:xfrm>
            <a:off x="457200" y="914400"/>
            <a:ext cx="8229600" cy="5211763"/>
          </a:xfrm>
        </p:spPr>
        <p:txBody>
          <a:bodyPr/>
          <a:lstStyle/>
          <a:p>
            <a:pPr eaLnBrk="1" hangingPunct="1">
              <a:lnSpc>
                <a:spcPct val="90000"/>
              </a:lnSpc>
              <a:defRPr/>
            </a:pPr>
            <a:r>
              <a:rPr lang="el-GR" smtClean="0"/>
              <a:t>Γίνεται αναφορά στο φυσικό περιβάλλον της Σκιάθου. Αναφέρεται συχνά και η θαλασσινή της διαμόρφωση. Ακόμη, τα διηγήματά του είναι εμπλουτισμένα με τα θρησκευτικά βιώματά του, με τα βάσανα, τους καημούς και τις μικροχαρές της σκιαθίτικης φτωχολογιάς. </a:t>
            </a:r>
          </a:p>
          <a:p>
            <a:pPr eaLnBrk="1" hangingPunct="1">
              <a:lnSpc>
                <a:spcPct val="90000"/>
              </a:lnSpc>
              <a:defRPr/>
            </a:pPr>
            <a:r>
              <a:rPr lang="el-GR" smtClean="0"/>
              <a:t>Οι ήρωές του είναι ψαράδες, αγρότες, ιερωμένοι, μετανάστες, εργένηδες, αναξιοπαθούσες χήρες, όμορφες ορφανές, αλλά και κακάσχημες μάγισσες.</a:t>
            </a:r>
          </a:p>
          <a:p>
            <a:pPr eaLnBrk="1" hangingPunct="1">
              <a:lnSpc>
                <a:spcPct val="90000"/>
              </a:lnSpc>
              <a:defRPr/>
            </a:pPr>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 calcmode="lin" valueType="num">
                                      <p:cBhvr additive="base">
                                        <p:cTn id="7" dur="1000" fill="hold"/>
                                        <p:tgtEl>
                                          <p:spTgt spid="19558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95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5587">
                                            <p:txEl>
                                              <p:pRg st="1" end="1"/>
                                            </p:txEl>
                                          </p:spTgt>
                                        </p:tgtEl>
                                        <p:attrNameLst>
                                          <p:attrName>style.visibility</p:attrName>
                                        </p:attrNameLst>
                                      </p:cBhvr>
                                      <p:to>
                                        <p:strVal val="visible"/>
                                      </p:to>
                                    </p:set>
                                    <p:anim calcmode="lin" valueType="num">
                                      <p:cBhvr additive="base">
                                        <p:cTn id="13" dur="1000" fill="hold"/>
                                        <p:tgtEl>
                                          <p:spTgt spid="195587">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955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3"/>
          <p:cNvPicPr>
            <a:picLocks noChangeAspect="1" noChangeArrowheads="1"/>
          </p:cNvPicPr>
          <p:nvPr>
            <p:ph type="body" idx="1"/>
          </p:nvPr>
        </p:nvPicPr>
        <p:blipFill>
          <a:blip r:embed="rId2"/>
          <a:srcRect/>
          <a:stretch>
            <a:fillRect/>
          </a:stretch>
        </p:blipFill>
        <p:spPr>
          <a:xfrm>
            <a:off x="457200" y="381000"/>
            <a:ext cx="8229600" cy="6096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eaLnBrk="1" hangingPunct="1">
              <a:defRPr/>
            </a:pPr>
            <a:r>
              <a:rPr lang="el-GR" smtClean="0"/>
              <a:t>ΗΘΟΓΡΑΦΙΑ</a:t>
            </a:r>
          </a:p>
        </p:txBody>
      </p:sp>
      <p:sp>
        <p:nvSpPr>
          <p:cNvPr id="201731" name="Rectangle 3"/>
          <p:cNvSpPr>
            <a:spLocks noGrp="1" noChangeArrowheads="1"/>
          </p:cNvSpPr>
          <p:nvPr>
            <p:ph type="body" idx="1"/>
          </p:nvPr>
        </p:nvSpPr>
        <p:spPr/>
        <p:txBody>
          <a:bodyPr/>
          <a:lstStyle/>
          <a:p>
            <a:pPr eaLnBrk="1" hangingPunct="1">
              <a:defRPr/>
            </a:pPr>
            <a:r>
              <a:rPr lang="el-GR" sz="2800" smtClean="0"/>
              <a:t>Από τα τέλη του 19</a:t>
            </a:r>
            <a:r>
              <a:rPr lang="el-GR" sz="2800" baseline="30000" smtClean="0"/>
              <a:t>ου</a:t>
            </a:r>
            <a:r>
              <a:rPr lang="el-GR" sz="2800" smtClean="0"/>
              <a:t> αι. μέχρι και σήμερα, ο όρος «ηθογραφία» αποδίδεται με το ίδιο νόημα.</a:t>
            </a:r>
          </a:p>
          <a:p>
            <a:pPr eaLnBrk="1" hangingPunct="1">
              <a:defRPr/>
            </a:pPr>
            <a:r>
              <a:rPr lang="el-GR" sz="2800" smtClean="0"/>
              <a:t>Είναι τάση της ελληνικής πεζογραφίας.</a:t>
            </a:r>
          </a:p>
          <a:p>
            <a:pPr eaLnBrk="1" hangingPunct="1">
              <a:defRPr/>
            </a:pPr>
            <a:r>
              <a:rPr lang="el-GR" sz="2800" smtClean="0"/>
              <a:t>Εμφανίστηκε λίγο μετά το 1880 και συνεχίστηκε ως τις πρώτες δεκαετίες του 20</a:t>
            </a:r>
            <a:r>
              <a:rPr lang="el-GR" sz="2800" baseline="30000" smtClean="0"/>
              <a:t>ου</a:t>
            </a:r>
            <a:r>
              <a:rPr lang="el-GR" sz="2800" smtClean="0"/>
              <a:t> αι. </a:t>
            </a:r>
          </a:p>
          <a:p>
            <a:pPr eaLnBrk="1" hangingPunct="1">
              <a:defRPr/>
            </a:pPr>
            <a:r>
              <a:rPr lang="el-GR" sz="2800" u="sng" smtClean="0"/>
              <a:t>Χαρακτηριστικό</a:t>
            </a:r>
            <a:r>
              <a:rPr lang="en-US" sz="2800" smtClean="0">
                <a:effectLst/>
              </a:rPr>
              <a:t>:</a:t>
            </a:r>
            <a:r>
              <a:rPr lang="el-GR" sz="2800" smtClean="0">
                <a:effectLst/>
              </a:rPr>
              <a:t> </a:t>
            </a:r>
            <a:r>
              <a:rPr lang="el-GR" sz="2800" smtClean="0"/>
              <a:t>η απλοϊκή ζωή των Ελλήνων που ζουν στην ύπαιθρο με τις τοπικές παραδόσεις, τα ήθη, τα έθιμα, τις συνήθειες, το χαρακτήρα και την νοοτροπία του απλού λαού.</a:t>
            </a:r>
            <a:endParaRPr lang="el-GR" sz="2800" u="sng"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1730"/>
                                        </p:tgtEl>
                                        <p:attrNameLst>
                                          <p:attrName>style.visibility</p:attrName>
                                        </p:attrNameLst>
                                      </p:cBhvr>
                                      <p:to>
                                        <p:strVal val="visible"/>
                                      </p:to>
                                    </p:set>
                                    <p:animEffect transition="in" filter="blinds(horizontal)">
                                      <p:cBhvr>
                                        <p:cTn id="7" dur="1000"/>
                                        <p:tgtEl>
                                          <p:spTgt spid="2017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1731">
                                            <p:txEl>
                                              <p:pRg st="0" end="0"/>
                                            </p:txEl>
                                          </p:spTgt>
                                        </p:tgtEl>
                                        <p:attrNameLst>
                                          <p:attrName>style.visibility</p:attrName>
                                        </p:attrNameLst>
                                      </p:cBhvr>
                                      <p:to>
                                        <p:strVal val="visible"/>
                                      </p:to>
                                    </p:set>
                                    <p:animEffect transition="in" filter="blinds(horizontal)">
                                      <p:cBhvr>
                                        <p:cTn id="12" dur="1000"/>
                                        <p:tgtEl>
                                          <p:spTgt spid="2017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1731">
                                            <p:txEl>
                                              <p:pRg st="1" end="1"/>
                                            </p:txEl>
                                          </p:spTgt>
                                        </p:tgtEl>
                                        <p:attrNameLst>
                                          <p:attrName>style.visibility</p:attrName>
                                        </p:attrNameLst>
                                      </p:cBhvr>
                                      <p:to>
                                        <p:strVal val="visible"/>
                                      </p:to>
                                    </p:set>
                                    <p:animEffect transition="in" filter="blinds(horizontal)">
                                      <p:cBhvr>
                                        <p:cTn id="17" dur="1000"/>
                                        <p:tgtEl>
                                          <p:spTgt spid="201731">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01731">
                                            <p:txEl>
                                              <p:pRg st="2" end="2"/>
                                            </p:txEl>
                                          </p:spTgt>
                                        </p:tgtEl>
                                        <p:attrNameLst>
                                          <p:attrName>style.visibility</p:attrName>
                                        </p:attrNameLst>
                                      </p:cBhvr>
                                      <p:to>
                                        <p:strVal val="visible"/>
                                      </p:to>
                                    </p:set>
                                    <p:animEffect transition="in" filter="blinds(horizontal)">
                                      <p:cBhvr>
                                        <p:cTn id="20" dur="1000"/>
                                        <p:tgtEl>
                                          <p:spTgt spid="20173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01731">
                                            <p:txEl>
                                              <p:pRg st="3" end="3"/>
                                            </p:txEl>
                                          </p:spTgt>
                                        </p:tgtEl>
                                        <p:attrNameLst>
                                          <p:attrName>style.visibility</p:attrName>
                                        </p:attrNameLst>
                                      </p:cBhvr>
                                      <p:to>
                                        <p:strVal val="visible"/>
                                      </p:to>
                                    </p:set>
                                    <p:animEffect transition="in" filter="blinds(horizontal)">
                                      <p:cBhvr>
                                        <p:cTn id="25" dur="1000"/>
                                        <p:tgtEl>
                                          <p:spTgt spid="201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p:bldLst>
  </p:timing>
</p:sld>
</file>

<file path=ppt/theme/theme1.xml><?xml version="1.0" encoding="utf-8"?>
<a:theme xmlns:a="http://schemas.openxmlformats.org/drawingml/2006/main" name="1_Κυματάκι">
  <a:themeElements>
    <a:clrScheme name="1_Κυματάκι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1_Κυματάκι">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Κυματάκι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1_Κυματάκι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1_Κυματάκι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1_Κυματάκι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1_Κυματάκι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1_Κυματάκι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1_Κυματάκι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1_Κυματάκι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1_Κυματάκι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1226</TotalTime>
  <Words>2101</Words>
  <Application>Microsoft PowerPoint</Application>
  <PresentationFormat>Προβολή στην οθόνη (4:3)</PresentationFormat>
  <Paragraphs>119</Paragraphs>
  <Slides>32</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32</vt:i4>
      </vt:variant>
    </vt:vector>
  </HeadingPairs>
  <TitlesOfParts>
    <vt:vector size="35" baseType="lpstr">
      <vt:lpstr>Arial</vt:lpstr>
      <vt:lpstr>Wingdings</vt:lpstr>
      <vt:lpstr>1_Κυματάκι</vt:lpstr>
      <vt:lpstr>ΤΟ ΜΟΙΡΟΛΟΓΙ ΤΗΣ ΦΩΚΙΑΣ</vt:lpstr>
      <vt:lpstr>Κείμενα Νεοελληνικής Λογοτεχνίας Α΄ Λυκείου Θεματική ενότητα: Τα φύλλα στη Λογοτεχνία Υποενότητα:  Γυναίκες βασανισμένες από τη ζωή </vt:lpstr>
      <vt:lpstr>ΑΛΕΞΑΝΔΡΟΣ ΠΑΠΑΔΙΑΜΑΝΤΗΣ</vt:lpstr>
      <vt:lpstr>Διαφάνεια 4</vt:lpstr>
      <vt:lpstr>Διαφάνεια 5</vt:lpstr>
      <vt:lpstr>ΤΟ ΕΡΓΟ ΤΟΥ</vt:lpstr>
      <vt:lpstr>Διαφάνεια 7</vt:lpstr>
      <vt:lpstr>Διαφάνεια 8</vt:lpstr>
      <vt:lpstr>ΗΘΟΓΡΑΦΙΑ</vt:lpstr>
      <vt:lpstr>Διαφάνεια 10</vt:lpstr>
      <vt:lpstr>ΗΘΟΓΡΑΦΙΚΑ ΣΤΟΙΧΕΙΑ ΤΟΥ ΔΙΗΓΗΜΑΤΟΣ</vt:lpstr>
      <vt:lpstr>Διαφάνεια 12</vt:lpstr>
      <vt:lpstr>Διαφάνεια 13</vt:lpstr>
      <vt:lpstr>ΤΟ ΜΟΙΡΟΛΟΓΙ ΤΗΣ ΦΩΚΙΑΣ</vt:lpstr>
      <vt:lpstr>Η ΓΡΙΑ ΛΟΥΚΑΙΝΑ ΣΤΟ ΔΙΗΓΗΜΑ</vt:lpstr>
      <vt:lpstr>Διαφάνεια 16</vt:lpstr>
      <vt:lpstr>ΔΥΟ ΜΟΙΡΟΛΟΓΙΑ  ΤΗΣ ΓΡΙΑΣ ΛΟΥΚΑΙΝΑΣ ΚΑΙ ΤΗΣ ΦΩΚΙΑΣ</vt:lpstr>
      <vt:lpstr>Διαφάνεια 18</vt:lpstr>
      <vt:lpstr>«ΟΙ ΑΝΘΡΩΠΟΙ ΠΑΣΧΟΥΝ ΣΥΧΝΑ ΑΠΛΩΣ ΚΑΙ ΜΟΝΟ ΕΠΕΙΔΗ ΖΟΥΝ»</vt:lpstr>
      <vt:lpstr>Διαφάνεια 20</vt:lpstr>
      <vt:lpstr>Η ΘΕΣΗ ΤΗΣ ΓΥΝΑΙΚΑΣ ΣΤΗΝ ΚΟΙΝΩΝΙΑ ΤΟΥ ΠΑΠΑΔΙΑΜΑΝΤΗ</vt:lpstr>
      <vt:lpstr>Διαφάνεια 22</vt:lpstr>
      <vt:lpstr>Διαφάνεια 23</vt:lpstr>
      <vt:lpstr>Η ΓΥΝΑΙΚΑ ΤΟΥ ΣΗΜΕΡΑ</vt:lpstr>
      <vt:lpstr>ΚΑΤΑΛΗΓΟΝΤΑΣ ΣΤΟ ΣΥΜΠΕΡΑΣΜΑ</vt:lpstr>
      <vt:lpstr>ΛΙΓΑ ΛΟΓΙΑ ΓΙΑ ΤΗΝ ΦΟΝΙΣΣΑ</vt:lpstr>
      <vt:lpstr>Διαφάνεια 27</vt:lpstr>
      <vt:lpstr>ΧΑΔΟΥΛΑ VS ΛΟΥΚΑΙΝΑ</vt:lpstr>
      <vt:lpstr>Διαφάνεια 29</vt:lpstr>
      <vt:lpstr>Διαφάνεια 30</vt:lpstr>
      <vt:lpstr>Διαφάνεια 31</vt:lpstr>
      <vt:lpstr>TΕΛΟΣ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Your User Name</cp:lastModifiedBy>
  <cp:revision>15</cp:revision>
  <cp:lastPrinted>1601-01-01T00:00:00Z</cp:lastPrinted>
  <dcterms:created xsi:type="dcterms:W3CDTF">1601-01-01T00:00:00Z</dcterms:created>
  <dcterms:modified xsi:type="dcterms:W3CDTF">2012-04-26T12:22:24Z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